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slides/slide2.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3.xml" ContentType="application/vnd.openxmlformats-officedocument.presentationml.notesSlide+xml"/>
  <Override PartName="/ppt/tableStyles.xml" ContentType="application/vnd.openxmlformats-officedocument.presentationml.tableStyles+xml"/>
  <Override PartName="/ppt/presentation.xml" ContentType="application/vnd.openxmlformats-officedocument.presentationml.presentation.main+xml"/>
  <Override PartName="/ppt/notesMasters/notesMaster1.xml" ContentType="application/vnd.openxmlformats-officedocument.presentationml.notesMaster+xml"/>
  <Override PartName="/ppt/viewProps.xml" ContentType="application/vnd.openxmlformats-officedocument.presentationml.viewProps+xml"/>
  <Override PartName="/ppt/slides/slide7.xml" ContentType="application/vnd.openxmlformats-officedocument.presentationml.slide+xml"/>
  <Override PartName="/ppt/notesSlides/notesSlide1.xml" ContentType="application/vnd.openxmlformats-officedocument.presentationml.notesSlide+xml"/>
  <Override PartName="/ppt/slides/slide4.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slides/slide1.xml" ContentType="application/vnd.openxmlformats-officedocument.presentationml.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s/slide6.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heme/theme1.xml" ContentType="application/vnd.openxmlformats-officedocument.theme+xml"/>
  <Override PartName="/ppt/theme/theme2.xml" ContentType="application/vnd.openxmlformats-officedocument.theme+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1"/>
    <p:restoredTop sz="94610"/>
  </p:normalViewPr>
  <p:slideViewPr>
    <p:cSldViewPr snapToGrid="0" snapToObjects="1">
      <p:cViewPr varScale="1">
        <p:scale>
          <a:sx n="109" d="100"/>
          <a:sy n="109" d="100"/>
        </p:scale>
        <p:origin x="706" y="8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18" Type="http://schemas.openxmlformats.org/officeDocument/2006/relationships/customXml" Target="../customXml/item3.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5787875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_rels/slide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2C5F2D"/>
        </a:solidFill>
        <a:effectLst/>
      </p:bgPr>
    </p:bg>
    <p:spTree>
      <p:nvGrpSpPr>
        <p:cNvPr id="1" name=""/>
        <p:cNvGrpSpPr/>
        <p:nvPr/>
      </p:nvGrpSpPr>
      <p:grpSpPr>
        <a:xfrm>
          <a:off x="0" y="0"/>
          <a:ext cx="0" cy="0"/>
          <a:chOff x="0" y="0"/>
          <a:chExt cx="0" cy="0"/>
        </a:xfrm>
      </p:grpSpPr>
      <p:sp>
        <p:nvSpPr>
          <p:cNvPr id="2" name="Shape 0"/>
          <p:cNvSpPr/>
          <p:nvPr/>
        </p:nvSpPr>
        <p:spPr>
          <a:xfrm>
            <a:off x="0" y="0"/>
            <a:ext cx="164592" cy="5143500"/>
          </a:xfrm>
          <a:prstGeom prst="rect">
            <a:avLst/>
          </a:prstGeom>
          <a:solidFill>
            <a:srgbClr val="6AAB5F"/>
          </a:solidFill>
          <a:ln w="12700">
            <a:solidFill>
              <a:srgbClr val="6AAB5F"/>
            </a:solidFill>
            <a:prstDash val="solid"/>
          </a:ln>
        </p:spPr>
        <p:txBody>
          <a:bodyPr/>
          <a:lstStyle/>
          <a:p>
            <a:endParaRPr lang="en-GB"/>
          </a:p>
        </p:txBody>
      </p:sp>
      <p:sp>
        <p:nvSpPr>
          <p:cNvPr id="3" name="Shape 1"/>
          <p:cNvSpPr/>
          <p:nvPr/>
        </p:nvSpPr>
        <p:spPr>
          <a:xfrm>
            <a:off x="6583680" y="0"/>
            <a:ext cx="2560320" cy="5143500"/>
          </a:xfrm>
          <a:prstGeom prst="rect">
            <a:avLst/>
          </a:prstGeom>
          <a:solidFill>
            <a:srgbClr val="265428"/>
          </a:solidFill>
          <a:ln w="12700">
            <a:solidFill>
              <a:srgbClr val="265428"/>
            </a:solidFill>
            <a:prstDash val="solid"/>
          </a:ln>
        </p:spPr>
        <p:txBody>
          <a:bodyPr/>
          <a:lstStyle/>
          <a:p>
            <a:endParaRPr lang="en-GB"/>
          </a:p>
        </p:txBody>
      </p:sp>
      <p:pic>
        <p:nvPicPr>
          <p:cNvPr id="4" name="Image 0" descr="preencoded.png"/>
          <p:cNvPicPr>
            <a:picLocks noChangeAspect="1"/>
          </p:cNvPicPr>
          <p:nvPr/>
        </p:nvPicPr>
        <p:blipFill>
          <a:blip r:embed="rId3">
            <a:alphaModFix amt="85000"/>
          </a:blip>
          <a:stretch>
            <a:fillRect/>
          </a:stretch>
        </p:blipFill>
        <p:spPr>
          <a:xfrm>
            <a:off x="6766560" y="457200"/>
            <a:ext cx="2103120" cy="2103120"/>
          </a:xfrm>
          <a:prstGeom prst="rect">
            <a:avLst/>
          </a:prstGeom>
        </p:spPr>
      </p:pic>
      <p:sp>
        <p:nvSpPr>
          <p:cNvPr id="5" name="Shape 2"/>
          <p:cNvSpPr/>
          <p:nvPr/>
        </p:nvSpPr>
        <p:spPr>
          <a:xfrm>
            <a:off x="411480" y="502920"/>
            <a:ext cx="3840480" cy="347472"/>
          </a:xfrm>
          <a:prstGeom prst="rect">
            <a:avLst/>
          </a:prstGeom>
          <a:solidFill>
            <a:srgbClr val="6AAB5F"/>
          </a:solidFill>
          <a:ln w="12700">
            <a:solidFill>
              <a:srgbClr val="6AAB5F"/>
            </a:solidFill>
            <a:prstDash val="solid"/>
          </a:ln>
        </p:spPr>
        <p:txBody>
          <a:bodyPr/>
          <a:lstStyle/>
          <a:p>
            <a:endParaRPr lang="en-GB"/>
          </a:p>
        </p:txBody>
      </p:sp>
      <p:sp>
        <p:nvSpPr>
          <p:cNvPr id="6" name="Text 3"/>
          <p:cNvSpPr/>
          <p:nvPr/>
        </p:nvSpPr>
        <p:spPr>
          <a:xfrm>
            <a:off x="411480" y="502920"/>
            <a:ext cx="3840480" cy="347472"/>
          </a:xfrm>
          <a:prstGeom prst="rect">
            <a:avLst/>
          </a:prstGeom>
          <a:noFill/>
          <a:ln/>
        </p:spPr>
        <p:txBody>
          <a:bodyPr wrap="square" lIns="0" tIns="0" rIns="0" bIns="0" rtlCol="0" anchor="ctr"/>
          <a:lstStyle/>
          <a:p>
            <a:pPr marL="0" indent="0" algn="ctr">
              <a:buNone/>
            </a:pPr>
            <a:r>
              <a:rPr lang="en-US" sz="1000" b="1" kern="0" spc="200" dirty="0">
                <a:solidFill>
                  <a:srgbClr val="FFFFFF"/>
                </a:solidFill>
              </a:rPr>
              <a:t>SUSTAINABLE MERCHANDISE  |  SALES GUIDE</a:t>
            </a:r>
            <a:endParaRPr lang="en-US" sz="1000" dirty="0"/>
          </a:p>
        </p:txBody>
      </p:sp>
      <p:sp>
        <p:nvSpPr>
          <p:cNvPr id="7" name="Text 4"/>
          <p:cNvSpPr/>
          <p:nvPr/>
        </p:nvSpPr>
        <p:spPr>
          <a:xfrm>
            <a:off x="411480" y="1051560"/>
            <a:ext cx="5943600" cy="2560320"/>
          </a:xfrm>
          <a:prstGeom prst="rect">
            <a:avLst/>
          </a:prstGeom>
          <a:noFill/>
          <a:ln/>
        </p:spPr>
        <p:txBody>
          <a:bodyPr wrap="square" lIns="0" tIns="0" rIns="0" bIns="0" rtlCol="0" anchor="t"/>
          <a:lstStyle/>
          <a:p>
            <a:pPr marL="0" indent="0" algn="l">
              <a:buNone/>
            </a:pPr>
            <a:r>
              <a:rPr lang="en-US" sz="4800" b="1" dirty="0">
                <a:solidFill>
                  <a:srgbClr val="FFFFFF"/>
                </a:solidFill>
                <a:latin typeface="Cambria" pitchFamily="34" charset="0"/>
                <a:ea typeface="Cambria" pitchFamily="34" charset="-122"/>
                <a:cs typeface="Cambria" pitchFamily="34" charset="-120"/>
              </a:rPr>
              <a:t>Why Choose</a:t>
            </a:r>
            <a:endParaRPr lang="en-US" sz="4800" dirty="0"/>
          </a:p>
          <a:p>
            <a:pPr marL="0" indent="0" algn="l">
              <a:buNone/>
            </a:pPr>
            <a:r>
              <a:rPr lang="en-US" sz="4800" b="1" dirty="0">
                <a:solidFill>
                  <a:srgbClr val="FFFFFF"/>
                </a:solidFill>
                <a:latin typeface="Cambria" pitchFamily="34" charset="0"/>
                <a:ea typeface="Cambria" pitchFamily="34" charset="-122"/>
                <a:cs typeface="Cambria" pitchFamily="34" charset="-120"/>
              </a:rPr>
              <a:t>UK-Made,</a:t>
            </a:r>
            <a:endParaRPr lang="en-US" sz="4800" dirty="0"/>
          </a:p>
          <a:p>
            <a:pPr marL="0" indent="0" algn="l">
              <a:buNone/>
            </a:pPr>
            <a:r>
              <a:rPr lang="en-US" sz="4800" b="1" dirty="0">
                <a:solidFill>
                  <a:srgbClr val="FFFFFF"/>
                </a:solidFill>
                <a:latin typeface="Cambria" pitchFamily="34" charset="0"/>
                <a:ea typeface="Cambria" pitchFamily="34" charset="-122"/>
                <a:cs typeface="Cambria" pitchFamily="34" charset="-120"/>
              </a:rPr>
              <a:t>Sustainable?</a:t>
            </a:r>
            <a:endParaRPr lang="en-US" sz="4800" dirty="0"/>
          </a:p>
        </p:txBody>
      </p:sp>
      <p:sp>
        <p:nvSpPr>
          <p:cNvPr id="8" name="Text 5"/>
          <p:cNvSpPr/>
          <p:nvPr/>
        </p:nvSpPr>
        <p:spPr>
          <a:xfrm>
            <a:off x="411480" y="3657600"/>
            <a:ext cx="5943600" cy="822960"/>
          </a:xfrm>
          <a:prstGeom prst="rect">
            <a:avLst/>
          </a:prstGeom>
          <a:noFill/>
          <a:ln/>
        </p:spPr>
        <p:txBody>
          <a:bodyPr wrap="square" lIns="0" tIns="0" rIns="0" bIns="0" rtlCol="0" anchor="t"/>
          <a:lstStyle/>
          <a:p>
            <a:pPr marL="0" indent="0" algn="l">
              <a:buNone/>
            </a:pPr>
            <a:r>
              <a:rPr lang="en-US" sz="1400" dirty="0">
                <a:solidFill>
                  <a:srgbClr val="A8D5A2"/>
                </a:solidFill>
                <a:latin typeface="Calibri" pitchFamily="34" charset="0"/>
                <a:ea typeface="Calibri" pitchFamily="34" charset="-122"/>
                <a:cs typeface="Calibri" pitchFamily="34" charset="-120"/>
              </a:rPr>
              <a:t>A guide to choosing promotional merchandise</a:t>
            </a:r>
            <a:endParaRPr lang="en-US" sz="1400" dirty="0"/>
          </a:p>
          <a:p>
            <a:pPr marL="0" indent="0" algn="l">
              <a:buNone/>
            </a:pPr>
            <a:r>
              <a:rPr lang="en-US" sz="1400" dirty="0">
                <a:solidFill>
                  <a:srgbClr val="A8D5A2"/>
                </a:solidFill>
                <a:latin typeface="Calibri" pitchFamily="34" charset="0"/>
                <a:ea typeface="Calibri" pitchFamily="34" charset="-122"/>
                <a:cs typeface="Calibri" pitchFamily="34" charset="-120"/>
              </a:rPr>
              <a:t>that reflects the values your customers care about.</a:t>
            </a:r>
            <a:endParaRPr lang="en-US" sz="1400" dirty="0"/>
          </a:p>
        </p:txBody>
      </p:sp>
      <p:sp>
        <p:nvSpPr>
          <p:cNvPr id="9" name="Shape 6"/>
          <p:cNvSpPr/>
          <p:nvPr/>
        </p:nvSpPr>
        <p:spPr>
          <a:xfrm>
            <a:off x="0" y="4846320"/>
            <a:ext cx="9144000" cy="297180"/>
          </a:xfrm>
          <a:prstGeom prst="rect">
            <a:avLst/>
          </a:prstGeom>
          <a:solidFill>
            <a:srgbClr val="C8820A"/>
          </a:solidFill>
          <a:ln w="12700">
            <a:solidFill>
              <a:srgbClr val="C8820A"/>
            </a:solidFill>
            <a:prstDash val="solid"/>
          </a:ln>
        </p:spPr>
        <p:txBody>
          <a:bodyPr/>
          <a:lstStyle/>
          <a:p>
            <a:endParaRPr lang="en-GB"/>
          </a:p>
        </p:txBody>
      </p:sp>
      <p:sp>
        <p:nvSpPr>
          <p:cNvPr id="10" name="Text 7"/>
          <p:cNvSpPr/>
          <p:nvPr/>
        </p:nvSpPr>
        <p:spPr>
          <a:xfrm>
            <a:off x="0" y="4846320"/>
            <a:ext cx="9144000" cy="297180"/>
          </a:xfrm>
          <a:prstGeom prst="rect">
            <a:avLst/>
          </a:prstGeom>
          <a:noFill/>
          <a:ln/>
        </p:spPr>
        <p:txBody>
          <a:bodyPr wrap="square" lIns="0" tIns="0" rIns="0" bIns="0" rtlCol="0" anchor="ctr"/>
          <a:lstStyle/>
          <a:p>
            <a:pPr marL="0" indent="0" algn="ctr">
              <a:buNone/>
            </a:pPr>
            <a:r>
              <a:rPr lang="en-US" sz="900" b="1" kern="0" spc="100" dirty="0">
                <a:solidFill>
                  <a:srgbClr val="FFFFFF"/>
                </a:solidFill>
              </a:rPr>
              <a:t>ADD YOUR LOGO &amp; BRAND DETAILS HERE</a:t>
            </a:r>
            <a:endParaRPr lang="en-US" sz="9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5F3EE"/>
        </a:solidFill>
        <a:effectLst/>
      </p:bgPr>
    </p:bg>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2A2A2A"/>
          </a:solidFill>
          <a:ln w="12700">
            <a:solidFill>
              <a:srgbClr val="2A2A2A"/>
            </a:solidFill>
            <a:prstDash val="solid"/>
          </a:ln>
        </p:spPr>
        <p:txBody>
          <a:bodyPr/>
          <a:lstStyle/>
          <a:p>
            <a:endParaRPr lang="en-GB"/>
          </a:p>
        </p:txBody>
      </p:sp>
      <p:sp>
        <p:nvSpPr>
          <p:cNvPr id="3" name="Text 1"/>
          <p:cNvSpPr/>
          <p:nvPr/>
        </p:nvSpPr>
        <p:spPr>
          <a:xfrm>
            <a:off x="365760" y="0"/>
            <a:ext cx="8412480" cy="914400"/>
          </a:xfrm>
          <a:prstGeom prst="rect">
            <a:avLst/>
          </a:prstGeom>
          <a:noFill/>
          <a:ln/>
        </p:spPr>
        <p:txBody>
          <a:bodyPr wrap="square" lIns="0" tIns="0" rIns="0" bIns="0" rtlCol="0" anchor="ctr"/>
          <a:lstStyle/>
          <a:p>
            <a:pPr marL="0" indent="0" algn="l">
              <a:buNone/>
            </a:pPr>
            <a:r>
              <a:rPr lang="en-US" sz="2000" b="1" kern="0" spc="100" dirty="0">
                <a:solidFill>
                  <a:srgbClr val="FFFFFF"/>
                </a:solidFill>
                <a:latin typeface="Calibri" pitchFamily="34" charset="0"/>
                <a:ea typeface="Calibri" pitchFamily="34" charset="-122"/>
                <a:cs typeface="Calibri" pitchFamily="34" charset="-120"/>
              </a:rPr>
              <a:t>THE PROBLEM WITH CONVENTIONAL PROMOTIONAL MERCHANDISE</a:t>
            </a:r>
            <a:endParaRPr lang="en-US" sz="2000" dirty="0"/>
          </a:p>
        </p:txBody>
      </p:sp>
      <p:sp>
        <p:nvSpPr>
          <p:cNvPr id="4" name="Shape 2"/>
          <p:cNvSpPr/>
          <p:nvPr/>
        </p:nvSpPr>
        <p:spPr>
          <a:xfrm>
            <a:off x="0" y="914400"/>
            <a:ext cx="109728" cy="4229100"/>
          </a:xfrm>
          <a:prstGeom prst="rect">
            <a:avLst/>
          </a:prstGeom>
          <a:solidFill>
            <a:srgbClr val="C8820A"/>
          </a:solidFill>
          <a:ln w="12700">
            <a:solidFill>
              <a:srgbClr val="C8820A"/>
            </a:solidFill>
            <a:prstDash val="solid"/>
          </a:ln>
        </p:spPr>
        <p:txBody>
          <a:bodyPr/>
          <a:lstStyle/>
          <a:p>
            <a:endParaRPr lang="en-GB"/>
          </a:p>
        </p:txBody>
      </p:sp>
      <p:pic>
        <p:nvPicPr>
          <p:cNvPr id="5" name="Image 0" descr="preencoded.png"/>
          <p:cNvPicPr>
            <a:picLocks noChangeAspect="1"/>
          </p:cNvPicPr>
          <p:nvPr/>
        </p:nvPicPr>
        <p:blipFill>
          <a:blip r:embed="rId3"/>
          <a:stretch>
            <a:fillRect/>
          </a:stretch>
        </p:blipFill>
        <p:spPr>
          <a:xfrm>
            <a:off x="7589520" y="1143000"/>
            <a:ext cx="1280160" cy="1280160"/>
          </a:xfrm>
          <a:prstGeom prst="rect">
            <a:avLst/>
          </a:prstGeom>
        </p:spPr>
      </p:pic>
      <p:sp>
        <p:nvSpPr>
          <p:cNvPr id="6" name="Text 3"/>
          <p:cNvSpPr/>
          <p:nvPr/>
        </p:nvSpPr>
        <p:spPr>
          <a:xfrm>
            <a:off x="365760" y="1005840"/>
            <a:ext cx="7132320" cy="914400"/>
          </a:xfrm>
          <a:prstGeom prst="rect">
            <a:avLst/>
          </a:prstGeom>
          <a:noFill/>
          <a:ln/>
        </p:spPr>
        <p:txBody>
          <a:bodyPr wrap="square" lIns="0" tIns="0" rIns="0" bIns="0" rtlCol="0" anchor="t"/>
          <a:lstStyle/>
          <a:p>
            <a:pPr marL="0" indent="0" algn="l">
              <a:buNone/>
            </a:pPr>
            <a:r>
              <a:rPr lang="en-US" sz="1300" dirty="0">
                <a:solidFill>
                  <a:srgbClr val="2A2A2A"/>
                </a:solidFill>
                <a:latin typeface="Calibri" pitchFamily="34" charset="0"/>
                <a:ea typeface="Calibri" pitchFamily="34" charset="-122"/>
                <a:cs typeface="Calibri" pitchFamily="34" charset="-120"/>
              </a:rPr>
              <a:t>Much of the promotional merchandise available today is made from virgin plastic, manufactured overseas with little transparency about environmental or ethical impact. As your customers' expectations evolve, the products you put your name to matter more than ever.</a:t>
            </a:r>
            <a:endParaRPr lang="en-US" sz="1300" dirty="0"/>
          </a:p>
        </p:txBody>
      </p:sp>
      <p:sp>
        <p:nvSpPr>
          <p:cNvPr id="7" name="Shape 4"/>
          <p:cNvSpPr/>
          <p:nvPr/>
        </p:nvSpPr>
        <p:spPr>
          <a:xfrm>
            <a:off x="365760" y="2057400"/>
            <a:ext cx="2651760" cy="2560320"/>
          </a:xfrm>
          <a:prstGeom prst="rect">
            <a:avLst/>
          </a:prstGeom>
          <a:solidFill>
            <a:srgbClr val="FFFFFF"/>
          </a:solidFill>
          <a:ln w="12700">
            <a:solidFill>
              <a:srgbClr val="E8E8E8"/>
            </a:solidFill>
            <a:prstDash val="solid"/>
          </a:ln>
          <a:effectLst>
            <a:outerShdw blurRad="76200" dist="25400" dir="8100000" algn="bl" rotWithShape="0">
              <a:srgbClr val="000000">
                <a:alpha val="10000"/>
              </a:srgbClr>
            </a:outerShdw>
          </a:effectLst>
        </p:spPr>
        <p:txBody>
          <a:bodyPr/>
          <a:lstStyle/>
          <a:p>
            <a:endParaRPr lang="en-GB"/>
          </a:p>
        </p:txBody>
      </p:sp>
      <p:sp>
        <p:nvSpPr>
          <p:cNvPr id="8" name="Shape 5"/>
          <p:cNvSpPr/>
          <p:nvPr/>
        </p:nvSpPr>
        <p:spPr>
          <a:xfrm>
            <a:off x="365760" y="2057400"/>
            <a:ext cx="2651760" cy="91440"/>
          </a:xfrm>
          <a:prstGeom prst="rect">
            <a:avLst/>
          </a:prstGeom>
          <a:solidFill>
            <a:srgbClr val="C8820A"/>
          </a:solidFill>
          <a:ln w="12700">
            <a:solidFill>
              <a:srgbClr val="C8820A"/>
            </a:solidFill>
            <a:prstDash val="solid"/>
          </a:ln>
        </p:spPr>
        <p:txBody>
          <a:bodyPr/>
          <a:lstStyle/>
          <a:p>
            <a:endParaRPr lang="en-GB"/>
          </a:p>
        </p:txBody>
      </p:sp>
      <p:sp>
        <p:nvSpPr>
          <p:cNvPr id="9" name="Text 6"/>
          <p:cNvSpPr/>
          <p:nvPr/>
        </p:nvSpPr>
        <p:spPr>
          <a:xfrm>
            <a:off x="502920" y="2194560"/>
            <a:ext cx="2377440" cy="411480"/>
          </a:xfrm>
          <a:prstGeom prst="rect">
            <a:avLst/>
          </a:prstGeom>
          <a:noFill/>
          <a:ln/>
        </p:spPr>
        <p:txBody>
          <a:bodyPr wrap="square" lIns="0" tIns="0" rIns="0" bIns="0" rtlCol="0" anchor="ctr"/>
          <a:lstStyle/>
          <a:p>
            <a:pPr marL="0" indent="0" algn="l">
              <a:buNone/>
            </a:pPr>
            <a:r>
              <a:rPr lang="en-US" sz="1400" b="1" dirty="0">
                <a:solidFill>
                  <a:srgbClr val="2A2A2A"/>
                </a:solidFill>
                <a:latin typeface="Calibri" pitchFamily="34" charset="0"/>
                <a:ea typeface="Calibri" pitchFamily="34" charset="-122"/>
                <a:cs typeface="Calibri" pitchFamily="34" charset="-120"/>
              </a:rPr>
              <a:t>Virgin Plastic</a:t>
            </a:r>
            <a:endParaRPr lang="en-US" sz="1400" dirty="0"/>
          </a:p>
        </p:txBody>
      </p:sp>
      <p:sp>
        <p:nvSpPr>
          <p:cNvPr id="10" name="Text 7"/>
          <p:cNvSpPr/>
          <p:nvPr/>
        </p:nvSpPr>
        <p:spPr>
          <a:xfrm>
            <a:off x="502920" y="2651760"/>
            <a:ext cx="2377440" cy="1783080"/>
          </a:xfrm>
          <a:prstGeom prst="rect">
            <a:avLst/>
          </a:prstGeom>
          <a:noFill/>
          <a:ln/>
        </p:spPr>
        <p:txBody>
          <a:bodyPr wrap="square" lIns="0" tIns="0" rIns="0" bIns="0" rtlCol="0" anchor="t"/>
          <a:lstStyle/>
          <a:p>
            <a:pPr marL="0" indent="0" algn="l">
              <a:buNone/>
            </a:pPr>
            <a:r>
              <a:rPr lang="en-US" sz="1200" dirty="0">
                <a:solidFill>
                  <a:srgbClr val="6B6B6B"/>
                </a:solidFill>
                <a:latin typeface="Calibri" pitchFamily="34" charset="0"/>
                <a:ea typeface="Calibri" pitchFamily="34" charset="-122"/>
                <a:cs typeface="Calibri" pitchFamily="34" charset="-120"/>
              </a:rPr>
              <a:t>Non-recycled materials that consume new fossil fuel resources - with no end-of-life story.</a:t>
            </a:r>
            <a:endParaRPr lang="en-US" sz="1200" dirty="0"/>
          </a:p>
        </p:txBody>
      </p:sp>
      <p:sp>
        <p:nvSpPr>
          <p:cNvPr id="11" name="Shape 8"/>
          <p:cNvSpPr/>
          <p:nvPr/>
        </p:nvSpPr>
        <p:spPr>
          <a:xfrm>
            <a:off x="3200400" y="2057400"/>
            <a:ext cx="2651760" cy="2560320"/>
          </a:xfrm>
          <a:prstGeom prst="rect">
            <a:avLst/>
          </a:prstGeom>
          <a:solidFill>
            <a:srgbClr val="FFFFFF"/>
          </a:solidFill>
          <a:ln w="12700">
            <a:solidFill>
              <a:srgbClr val="E8E8E8"/>
            </a:solidFill>
            <a:prstDash val="solid"/>
          </a:ln>
          <a:effectLst>
            <a:outerShdw blurRad="76200" dist="25400" dir="8100000" algn="bl" rotWithShape="0">
              <a:srgbClr val="000000">
                <a:alpha val="10000"/>
              </a:srgbClr>
            </a:outerShdw>
          </a:effectLst>
        </p:spPr>
        <p:txBody>
          <a:bodyPr/>
          <a:lstStyle/>
          <a:p>
            <a:endParaRPr lang="en-GB"/>
          </a:p>
        </p:txBody>
      </p:sp>
      <p:sp>
        <p:nvSpPr>
          <p:cNvPr id="12" name="Shape 9"/>
          <p:cNvSpPr/>
          <p:nvPr/>
        </p:nvSpPr>
        <p:spPr>
          <a:xfrm>
            <a:off x="3200400" y="2057400"/>
            <a:ext cx="2651760" cy="91440"/>
          </a:xfrm>
          <a:prstGeom prst="rect">
            <a:avLst/>
          </a:prstGeom>
          <a:solidFill>
            <a:srgbClr val="C8820A"/>
          </a:solidFill>
          <a:ln w="12700">
            <a:solidFill>
              <a:srgbClr val="C8820A"/>
            </a:solidFill>
            <a:prstDash val="solid"/>
          </a:ln>
        </p:spPr>
        <p:txBody>
          <a:bodyPr/>
          <a:lstStyle/>
          <a:p>
            <a:endParaRPr lang="en-GB"/>
          </a:p>
        </p:txBody>
      </p:sp>
      <p:sp>
        <p:nvSpPr>
          <p:cNvPr id="13" name="Text 10"/>
          <p:cNvSpPr/>
          <p:nvPr/>
        </p:nvSpPr>
        <p:spPr>
          <a:xfrm>
            <a:off x="3337560" y="2194560"/>
            <a:ext cx="2377440" cy="411480"/>
          </a:xfrm>
          <a:prstGeom prst="rect">
            <a:avLst/>
          </a:prstGeom>
          <a:noFill/>
          <a:ln/>
        </p:spPr>
        <p:txBody>
          <a:bodyPr wrap="square" lIns="0" tIns="0" rIns="0" bIns="0" rtlCol="0" anchor="ctr"/>
          <a:lstStyle/>
          <a:p>
            <a:pPr marL="0" indent="0" algn="l">
              <a:buNone/>
            </a:pPr>
            <a:r>
              <a:rPr lang="en-US" sz="1400" b="1" dirty="0">
                <a:solidFill>
                  <a:srgbClr val="2A2A2A"/>
                </a:solidFill>
                <a:latin typeface="Calibri" pitchFamily="34" charset="0"/>
                <a:ea typeface="Calibri" pitchFamily="34" charset="-122"/>
                <a:cs typeface="Calibri" pitchFamily="34" charset="-120"/>
              </a:rPr>
              <a:t>Unclear Origins</a:t>
            </a:r>
            <a:endParaRPr lang="en-US" sz="1400" dirty="0"/>
          </a:p>
        </p:txBody>
      </p:sp>
      <p:sp>
        <p:nvSpPr>
          <p:cNvPr id="14" name="Text 11"/>
          <p:cNvSpPr/>
          <p:nvPr/>
        </p:nvSpPr>
        <p:spPr>
          <a:xfrm>
            <a:off x="3337560" y="2651760"/>
            <a:ext cx="2377440" cy="1783080"/>
          </a:xfrm>
          <a:prstGeom prst="rect">
            <a:avLst/>
          </a:prstGeom>
          <a:noFill/>
          <a:ln/>
        </p:spPr>
        <p:txBody>
          <a:bodyPr wrap="square" lIns="0" tIns="0" rIns="0" bIns="0" rtlCol="0" anchor="t"/>
          <a:lstStyle/>
          <a:p>
            <a:pPr marL="0" indent="0" algn="l">
              <a:buNone/>
            </a:pPr>
            <a:r>
              <a:rPr lang="en-US" sz="1200" dirty="0">
                <a:solidFill>
                  <a:srgbClr val="6B6B6B"/>
                </a:solidFill>
                <a:latin typeface="Calibri" pitchFamily="34" charset="0"/>
                <a:ea typeface="Calibri" pitchFamily="34" charset="-122"/>
                <a:cs typeface="Calibri" pitchFamily="34" charset="-120"/>
              </a:rPr>
              <a:t>Overseas manufacture with limited traceability - no visibility on carbon footprint or working conditions.</a:t>
            </a:r>
            <a:endParaRPr lang="en-US" sz="1200" dirty="0"/>
          </a:p>
        </p:txBody>
      </p:sp>
      <p:sp>
        <p:nvSpPr>
          <p:cNvPr id="15" name="Shape 12"/>
          <p:cNvSpPr/>
          <p:nvPr/>
        </p:nvSpPr>
        <p:spPr>
          <a:xfrm>
            <a:off x="6035040" y="2057400"/>
            <a:ext cx="2651760" cy="2560320"/>
          </a:xfrm>
          <a:prstGeom prst="rect">
            <a:avLst/>
          </a:prstGeom>
          <a:solidFill>
            <a:srgbClr val="FFFFFF"/>
          </a:solidFill>
          <a:ln w="12700">
            <a:solidFill>
              <a:srgbClr val="E8E8E8"/>
            </a:solidFill>
            <a:prstDash val="solid"/>
          </a:ln>
          <a:effectLst>
            <a:outerShdw blurRad="76200" dist="25400" dir="8100000" algn="bl" rotWithShape="0">
              <a:srgbClr val="000000">
                <a:alpha val="10000"/>
              </a:srgbClr>
            </a:outerShdw>
          </a:effectLst>
        </p:spPr>
        <p:txBody>
          <a:bodyPr/>
          <a:lstStyle/>
          <a:p>
            <a:endParaRPr lang="en-GB"/>
          </a:p>
        </p:txBody>
      </p:sp>
      <p:sp>
        <p:nvSpPr>
          <p:cNvPr id="16" name="Shape 13"/>
          <p:cNvSpPr/>
          <p:nvPr/>
        </p:nvSpPr>
        <p:spPr>
          <a:xfrm>
            <a:off x="6035040" y="2057400"/>
            <a:ext cx="2651760" cy="91440"/>
          </a:xfrm>
          <a:prstGeom prst="rect">
            <a:avLst/>
          </a:prstGeom>
          <a:solidFill>
            <a:srgbClr val="C8820A"/>
          </a:solidFill>
          <a:ln w="12700">
            <a:solidFill>
              <a:srgbClr val="C8820A"/>
            </a:solidFill>
            <a:prstDash val="solid"/>
          </a:ln>
        </p:spPr>
        <p:txBody>
          <a:bodyPr/>
          <a:lstStyle/>
          <a:p>
            <a:endParaRPr lang="en-GB"/>
          </a:p>
        </p:txBody>
      </p:sp>
      <p:sp>
        <p:nvSpPr>
          <p:cNvPr id="17" name="Text 14"/>
          <p:cNvSpPr/>
          <p:nvPr/>
        </p:nvSpPr>
        <p:spPr>
          <a:xfrm>
            <a:off x="6172200" y="2194560"/>
            <a:ext cx="2377440" cy="411480"/>
          </a:xfrm>
          <a:prstGeom prst="rect">
            <a:avLst/>
          </a:prstGeom>
          <a:noFill/>
          <a:ln/>
        </p:spPr>
        <p:txBody>
          <a:bodyPr wrap="square" lIns="0" tIns="0" rIns="0" bIns="0" rtlCol="0" anchor="ctr"/>
          <a:lstStyle/>
          <a:p>
            <a:pPr marL="0" indent="0" algn="l">
              <a:buNone/>
            </a:pPr>
            <a:r>
              <a:rPr lang="en-US" sz="1400" b="1" dirty="0">
                <a:solidFill>
                  <a:srgbClr val="2A2A2A"/>
                </a:solidFill>
                <a:latin typeface="Calibri" pitchFamily="34" charset="0"/>
                <a:ea typeface="Calibri" pitchFamily="34" charset="-122"/>
                <a:cs typeface="Calibri" pitchFamily="34" charset="-120"/>
              </a:rPr>
              <a:t>Brand Risk</a:t>
            </a:r>
            <a:endParaRPr lang="en-US" sz="1400" dirty="0"/>
          </a:p>
        </p:txBody>
      </p:sp>
      <p:sp>
        <p:nvSpPr>
          <p:cNvPr id="18" name="Text 15"/>
          <p:cNvSpPr/>
          <p:nvPr/>
        </p:nvSpPr>
        <p:spPr>
          <a:xfrm>
            <a:off x="6172200" y="2651760"/>
            <a:ext cx="2377440" cy="1783080"/>
          </a:xfrm>
          <a:prstGeom prst="rect">
            <a:avLst/>
          </a:prstGeom>
          <a:noFill/>
          <a:ln/>
        </p:spPr>
        <p:txBody>
          <a:bodyPr wrap="square" lIns="0" tIns="0" rIns="0" bIns="0" rtlCol="0" anchor="t"/>
          <a:lstStyle/>
          <a:p>
            <a:pPr marL="0" indent="0" algn="l">
              <a:buNone/>
            </a:pPr>
            <a:r>
              <a:rPr lang="en-US" sz="1200" dirty="0">
                <a:solidFill>
                  <a:srgbClr val="6B6B6B"/>
                </a:solidFill>
                <a:latin typeface="Calibri" pitchFamily="34" charset="0"/>
                <a:ea typeface="Calibri" pitchFamily="34" charset="-122"/>
                <a:cs typeface="Calibri" pitchFamily="34" charset="-120"/>
              </a:rPr>
              <a:t>Attaching your brand to unsustainable merchandise undermines CSR commitments and customer trust.</a:t>
            </a:r>
            <a:endParaRPr lang="en-US" sz="1200" dirty="0"/>
          </a:p>
        </p:txBody>
      </p:sp>
      <p:sp>
        <p:nvSpPr>
          <p:cNvPr id="19" name="Text 16"/>
          <p:cNvSpPr/>
          <p:nvPr/>
        </p:nvSpPr>
        <p:spPr>
          <a:xfrm>
            <a:off x="365760" y="4754880"/>
            <a:ext cx="8412480" cy="320040"/>
          </a:xfrm>
          <a:prstGeom prst="rect">
            <a:avLst/>
          </a:prstGeom>
          <a:noFill/>
          <a:ln/>
        </p:spPr>
        <p:txBody>
          <a:bodyPr wrap="square" lIns="0" tIns="0" rIns="0" bIns="0" rtlCol="0" anchor="ctr"/>
          <a:lstStyle/>
          <a:p>
            <a:pPr marL="0" indent="0" algn="l">
              <a:buNone/>
            </a:pPr>
            <a:r>
              <a:rPr lang="en-US" sz="1200" b="1" i="1" dirty="0">
                <a:solidFill>
                  <a:srgbClr val="2C5F2D"/>
                </a:solidFill>
                <a:latin typeface="Calibri" pitchFamily="34" charset="0"/>
                <a:ea typeface="Calibri" pitchFamily="34" charset="-122"/>
                <a:cs typeface="Calibri" pitchFamily="34" charset="-120"/>
              </a:rPr>
              <a:t>There is a better option — and it's made right here in the UK.</a:t>
            </a:r>
            <a:endParaRPr lang="en-US" sz="1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AFAF8"/>
        </a:solidFill>
        <a:effectLst/>
      </p:bgPr>
    </p:bg>
    <p:spTree>
      <p:nvGrpSpPr>
        <p:cNvPr id="1" name=""/>
        <p:cNvGrpSpPr/>
        <p:nvPr/>
      </p:nvGrpSpPr>
      <p:grpSpPr>
        <a:xfrm>
          <a:off x="0" y="0"/>
          <a:ext cx="0" cy="0"/>
          <a:chOff x="0" y="0"/>
          <a:chExt cx="0" cy="0"/>
        </a:xfrm>
      </p:grpSpPr>
      <p:sp>
        <p:nvSpPr>
          <p:cNvPr id="2" name="Shape 0"/>
          <p:cNvSpPr/>
          <p:nvPr/>
        </p:nvSpPr>
        <p:spPr>
          <a:xfrm>
            <a:off x="0" y="0"/>
            <a:ext cx="3840480" cy="5143500"/>
          </a:xfrm>
          <a:prstGeom prst="rect">
            <a:avLst/>
          </a:prstGeom>
          <a:solidFill>
            <a:srgbClr val="2C5F2D"/>
          </a:solidFill>
          <a:ln w="12700">
            <a:solidFill>
              <a:srgbClr val="2C5F2D"/>
            </a:solidFill>
            <a:prstDash val="solid"/>
          </a:ln>
        </p:spPr>
        <p:txBody>
          <a:bodyPr/>
          <a:lstStyle/>
          <a:p>
            <a:endParaRPr lang="en-GB"/>
          </a:p>
        </p:txBody>
      </p:sp>
      <p:pic>
        <p:nvPicPr>
          <p:cNvPr id="3" name="Image 0" descr="preencoded.png"/>
          <p:cNvPicPr>
            <a:picLocks noChangeAspect="1"/>
          </p:cNvPicPr>
          <p:nvPr/>
        </p:nvPicPr>
        <p:blipFill>
          <a:blip r:embed="rId3">
            <a:alphaModFix amt="90000"/>
          </a:blip>
          <a:stretch>
            <a:fillRect/>
          </a:stretch>
        </p:blipFill>
        <p:spPr>
          <a:xfrm>
            <a:off x="1143000" y="457200"/>
            <a:ext cx="1554480" cy="1554480"/>
          </a:xfrm>
          <a:prstGeom prst="rect">
            <a:avLst/>
          </a:prstGeom>
        </p:spPr>
      </p:pic>
      <p:sp>
        <p:nvSpPr>
          <p:cNvPr id="4" name="Text 1"/>
          <p:cNvSpPr/>
          <p:nvPr/>
        </p:nvSpPr>
        <p:spPr>
          <a:xfrm>
            <a:off x="228600" y="2194560"/>
            <a:ext cx="3383280" cy="1005840"/>
          </a:xfrm>
          <a:prstGeom prst="rect">
            <a:avLst/>
          </a:prstGeom>
          <a:noFill/>
          <a:ln/>
        </p:spPr>
        <p:txBody>
          <a:bodyPr wrap="square" lIns="0" tIns="0" rIns="0" bIns="0" rtlCol="0" anchor="t"/>
          <a:lstStyle/>
          <a:p>
            <a:pPr marL="0" indent="0" algn="l">
              <a:buNone/>
            </a:pPr>
            <a:r>
              <a:rPr lang="en-US" sz="3000" b="1" dirty="0">
                <a:solidFill>
                  <a:srgbClr val="FFFFFF"/>
                </a:solidFill>
                <a:latin typeface="Cambria" pitchFamily="34" charset="0"/>
                <a:ea typeface="Cambria" pitchFamily="34" charset="-122"/>
                <a:cs typeface="Cambria" pitchFamily="34" charset="-120"/>
              </a:rPr>
              <a:t>The Sustainable</a:t>
            </a:r>
            <a:endParaRPr lang="en-US" sz="3000" dirty="0"/>
          </a:p>
          <a:p>
            <a:pPr marL="0" indent="0" algn="l">
              <a:buNone/>
            </a:pPr>
            <a:r>
              <a:rPr lang="en-US" sz="3000" b="1" dirty="0">
                <a:solidFill>
                  <a:srgbClr val="FFFFFF"/>
                </a:solidFill>
                <a:latin typeface="Cambria" pitchFamily="34" charset="0"/>
                <a:ea typeface="Cambria" pitchFamily="34" charset="-122"/>
                <a:cs typeface="Cambria" pitchFamily="34" charset="-120"/>
              </a:rPr>
              <a:t>Choice</a:t>
            </a:r>
            <a:endParaRPr lang="en-US" sz="3000" dirty="0"/>
          </a:p>
        </p:txBody>
      </p:sp>
      <p:sp>
        <p:nvSpPr>
          <p:cNvPr id="5" name="Text 2"/>
          <p:cNvSpPr/>
          <p:nvPr/>
        </p:nvSpPr>
        <p:spPr>
          <a:xfrm>
            <a:off x="228600" y="3291840"/>
            <a:ext cx="3383280" cy="1188720"/>
          </a:xfrm>
          <a:prstGeom prst="rect">
            <a:avLst/>
          </a:prstGeom>
          <a:noFill/>
          <a:ln/>
        </p:spPr>
        <p:txBody>
          <a:bodyPr wrap="square" lIns="0" tIns="0" rIns="0" bIns="0" rtlCol="0" anchor="t"/>
          <a:lstStyle/>
          <a:p>
            <a:pPr marL="0" indent="0" algn="l">
              <a:buNone/>
            </a:pPr>
            <a:r>
              <a:rPr lang="en-US" sz="1200" dirty="0">
                <a:solidFill>
                  <a:srgbClr val="A8D5A2"/>
                </a:solidFill>
                <a:latin typeface="Calibri" pitchFamily="34" charset="0"/>
                <a:ea typeface="Calibri" pitchFamily="34" charset="-122"/>
                <a:cs typeface="Calibri" pitchFamily="34" charset="-120"/>
              </a:rPr>
              <a:t>UK-manufactured from 100% recycled plastic -</a:t>
            </a:r>
            <a:endParaRPr lang="en-US" sz="1200" dirty="0"/>
          </a:p>
          <a:p>
            <a:pPr marL="0" indent="0" algn="l">
              <a:buNone/>
            </a:pPr>
            <a:r>
              <a:rPr lang="en-US" sz="1200" dirty="0">
                <a:solidFill>
                  <a:srgbClr val="A8D5A2"/>
                </a:solidFill>
                <a:latin typeface="Calibri" pitchFamily="34" charset="0"/>
                <a:ea typeface="Calibri" pitchFamily="34" charset="-122"/>
                <a:cs typeface="Calibri" pitchFamily="34" charset="-120"/>
              </a:rPr>
              <a:t>designed for the brand that means what it says.</a:t>
            </a:r>
            <a:endParaRPr lang="en-US" sz="1200" dirty="0"/>
          </a:p>
        </p:txBody>
      </p:sp>
      <p:sp>
        <p:nvSpPr>
          <p:cNvPr id="6" name="Shape 3"/>
          <p:cNvSpPr/>
          <p:nvPr/>
        </p:nvSpPr>
        <p:spPr>
          <a:xfrm>
            <a:off x="4069080" y="301752"/>
            <a:ext cx="457200" cy="457200"/>
          </a:xfrm>
          <a:prstGeom prst="ellipse">
            <a:avLst/>
          </a:prstGeom>
          <a:solidFill>
            <a:srgbClr val="2C5F2D"/>
          </a:solidFill>
          <a:ln w="12700">
            <a:solidFill>
              <a:srgbClr val="2C5F2D"/>
            </a:solidFill>
            <a:prstDash val="solid"/>
          </a:ln>
        </p:spPr>
        <p:txBody>
          <a:bodyPr/>
          <a:lstStyle/>
          <a:p>
            <a:endParaRPr lang="en-GB"/>
          </a:p>
        </p:txBody>
      </p:sp>
      <p:pic>
        <p:nvPicPr>
          <p:cNvPr id="7" name="Image 1" descr="preencoded.png"/>
          <p:cNvPicPr>
            <a:picLocks noChangeAspect="1"/>
          </p:cNvPicPr>
          <p:nvPr/>
        </p:nvPicPr>
        <p:blipFill>
          <a:blip r:embed="rId4"/>
          <a:stretch>
            <a:fillRect/>
          </a:stretch>
        </p:blipFill>
        <p:spPr>
          <a:xfrm>
            <a:off x="4142232" y="338328"/>
            <a:ext cx="310896" cy="310896"/>
          </a:xfrm>
          <a:prstGeom prst="rect">
            <a:avLst/>
          </a:prstGeom>
        </p:spPr>
      </p:pic>
      <p:sp>
        <p:nvSpPr>
          <p:cNvPr id="8" name="Text 4"/>
          <p:cNvSpPr/>
          <p:nvPr/>
        </p:nvSpPr>
        <p:spPr>
          <a:xfrm>
            <a:off x="4663440" y="283464"/>
            <a:ext cx="4206240" cy="274320"/>
          </a:xfrm>
          <a:prstGeom prst="rect">
            <a:avLst/>
          </a:prstGeom>
          <a:noFill/>
          <a:ln/>
        </p:spPr>
        <p:txBody>
          <a:bodyPr wrap="square" lIns="0" tIns="0" rIns="0" bIns="0" rtlCol="0" anchor="ctr"/>
          <a:lstStyle/>
          <a:p>
            <a:pPr marL="0" indent="0" algn="l">
              <a:buNone/>
            </a:pPr>
            <a:r>
              <a:rPr lang="en-US" sz="1300" b="1" dirty="0">
                <a:solidFill>
                  <a:srgbClr val="2A2A2A"/>
                </a:solidFill>
                <a:latin typeface="Calibri" pitchFamily="34" charset="0"/>
                <a:ea typeface="Calibri" pitchFamily="34" charset="-122"/>
                <a:cs typeface="Calibri" pitchFamily="34" charset="-120"/>
              </a:rPr>
              <a:t>100% Recycled Plastic</a:t>
            </a:r>
            <a:endParaRPr lang="en-US" sz="1300" dirty="0"/>
          </a:p>
        </p:txBody>
      </p:sp>
      <p:sp>
        <p:nvSpPr>
          <p:cNvPr id="9" name="Text 5"/>
          <p:cNvSpPr/>
          <p:nvPr/>
        </p:nvSpPr>
        <p:spPr>
          <a:xfrm>
            <a:off x="4663440" y="576072"/>
            <a:ext cx="4206240" cy="502920"/>
          </a:xfrm>
          <a:prstGeom prst="rect">
            <a:avLst/>
          </a:prstGeom>
          <a:noFill/>
          <a:ln/>
        </p:spPr>
        <p:txBody>
          <a:bodyPr wrap="square" lIns="0" tIns="0" rIns="0" bIns="0" rtlCol="0" anchor="t"/>
          <a:lstStyle/>
          <a:p>
            <a:pPr marL="0" indent="0" algn="l">
              <a:buNone/>
            </a:pPr>
            <a:r>
              <a:rPr lang="en-US" sz="1100" dirty="0">
                <a:solidFill>
                  <a:srgbClr val="6B6B6B"/>
                </a:solidFill>
                <a:latin typeface="Calibri" pitchFamily="34" charset="0"/>
                <a:ea typeface="Calibri" pitchFamily="34" charset="-122"/>
                <a:cs typeface="Calibri" pitchFamily="34" charset="-120"/>
              </a:rPr>
              <a:t>Made from post-consumer recycled material. No virgin plastic used in manufacture.</a:t>
            </a:r>
            <a:endParaRPr lang="en-US" sz="1100" dirty="0"/>
          </a:p>
        </p:txBody>
      </p:sp>
      <p:sp>
        <p:nvSpPr>
          <p:cNvPr id="10" name="Shape 6"/>
          <p:cNvSpPr/>
          <p:nvPr/>
        </p:nvSpPr>
        <p:spPr>
          <a:xfrm>
            <a:off x="4069080" y="1243584"/>
            <a:ext cx="457200" cy="457200"/>
          </a:xfrm>
          <a:prstGeom prst="ellipse">
            <a:avLst/>
          </a:prstGeom>
          <a:solidFill>
            <a:srgbClr val="6AAB5F"/>
          </a:solidFill>
          <a:ln w="12700">
            <a:solidFill>
              <a:srgbClr val="6AAB5F"/>
            </a:solidFill>
            <a:prstDash val="solid"/>
          </a:ln>
        </p:spPr>
        <p:txBody>
          <a:bodyPr/>
          <a:lstStyle/>
          <a:p>
            <a:endParaRPr lang="en-GB"/>
          </a:p>
        </p:txBody>
      </p:sp>
      <p:pic>
        <p:nvPicPr>
          <p:cNvPr id="11" name="Image 2" descr="preencoded.png"/>
          <p:cNvPicPr>
            <a:picLocks noChangeAspect="1"/>
          </p:cNvPicPr>
          <p:nvPr/>
        </p:nvPicPr>
        <p:blipFill>
          <a:blip r:embed="rId5"/>
          <a:stretch>
            <a:fillRect/>
          </a:stretch>
        </p:blipFill>
        <p:spPr>
          <a:xfrm>
            <a:off x="4142232" y="1280160"/>
            <a:ext cx="310896" cy="310896"/>
          </a:xfrm>
          <a:prstGeom prst="rect">
            <a:avLst/>
          </a:prstGeom>
        </p:spPr>
      </p:pic>
      <p:sp>
        <p:nvSpPr>
          <p:cNvPr id="12" name="Text 7"/>
          <p:cNvSpPr/>
          <p:nvPr/>
        </p:nvSpPr>
        <p:spPr>
          <a:xfrm>
            <a:off x="4663440" y="1225296"/>
            <a:ext cx="4206240" cy="274320"/>
          </a:xfrm>
          <a:prstGeom prst="rect">
            <a:avLst/>
          </a:prstGeom>
          <a:noFill/>
          <a:ln/>
        </p:spPr>
        <p:txBody>
          <a:bodyPr wrap="square" lIns="0" tIns="0" rIns="0" bIns="0" rtlCol="0" anchor="ctr"/>
          <a:lstStyle/>
          <a:p>
            <a:pPr marL="0" indent="0" algn="l">
              <a:buNone/>
            </a:pPr>
            <a:r>
              <a:rPr lang="en-US" sz="1300" b="1" dirty="0">
                <a:solidFill>
                  <a:srgbClr val="2A2A2A"/>
                </a:solidFill>
                <a:latin typeface="Calibri" pitchFamily="34" charset="0"/>
                <a:ea typeface="Calibri" pitchFamily="34" charset="-122"/>
                <a:cs typeface="Calibri" pitchFamily="34" charset="-120"/>
              </a:rPr>
              <a:t>Manufactured in the UK</a:t>
            </a:r>
            <a:endParaRPr lang="en-US" sz="1300" dirty="0"/>
          </a:p>
        </p:txBody>
      </p:sp>
      <p:sp>
        <p:nvSpPr>
          <p:cNvPr id="13" name="Text 8"/>
          <p:cNvSpPr/>
          <p:nvPr/>
        </p:nvSpPr>
        <p:spPr>
          <a:xfrm>
            <a:off x="4663440" y="1517904"/>
            <a:ext cx="4206240" cy="502920"/>
          </a:xfrm>
          <a:prstGeom prst="rect">
            <a:avLst/>
          </a:prstGeom>
          <a:noFill/>
          <a:ln/>
        </p:spPr>
        <p:txBody>
          <a:bodyPr wrap="square" lIns="0" tIns="0" rIns="0" bIns="0" rtlCol="0" anchor="t"/>
          <a:lstStyle/>
          <a:p>
            <a:pPr marL="0" indent="0" algn="l">
              <a:buNone/>
            </a:pPr>
            <a:r>
              <a:rPr lang="en-US" sz="1100" dirty="0">
                <a:solidFill>
                  <a:srgbClr val="6B6B6B"/>
                </a:solidFill>
                <a:latin typeface="Calibri" pitchFamily="34" charset="0"/>
                <a:ea typeface="Calibri" pitchFamily="34" charset="-122"/>
                <a:cs typeface="Calibri" pitchFamily="34" charset="-120"/>
              </a:rPr>
              <a:t>Produced at a UK facility powered by renewable energy, with full process traceability.</a:t>
            </a:r>
            <a:endParaRPr lang="en-US" sz="1100" dirty="0"/>
          </a:p>
        </p:txBody>
      </p:sp>
      <p:sp>
        <p:nvSpPr>
          <p:cNvPr id="14" name="Shape 9"/>
          <p:cNvSpPr/>
          <p:nvPr/>
        </p:nvSpPr>
        <p:spPr>
          <a:xfrm>
            <a:off x="4069080" y="2185416"/>
            <a:ext cx="457200" cy="457200"/>
          </a:xfrm>
          <a:prstGeom prst="ellipse">
            <a:avLst/>
          </a:prstGeom>
          <a:solidFill>
            <a:srgbClr val="C8820A"/>
          </a:solidFill>
          <a:ln w="12700">
            <a:solidFill>
              <a:srgbClr val="C8820A"/>
            </a:solidFill>
            <a:prstDash val="solid"/>
          </a:ln>
        </p:spPr>
        <p:txBody>
          <a:bodyPr/>
          <a:lstStyle/>
          <a:p>
            <a:endParaRPr lang="en-GB"/>
          </a:p>
        </p:txBody>
      </p:sp>
      <p:pic>
        <p:nvPicPr>
          <p:cNvPr id="15" name="Image 3" descr="preencoded.png"/>
          <p:cNvPicPr>
            <a:picLocks noChangeAspect="1"/>
          </p:cNvPicPr>
          <p:nvPr/>
        </p:nvPicPr>
        <p:blipFill>
          <a:blip r:embed="rId6"/>
          <a:stretch>
            <a:fillRect/>
          </a:stretch>
        </p:blipFill>
        <p:spPr>
          <a:xfrm>
            <a:off x="4142232" y="2221992"/>
            <a:ext cx="310896" cy="310896"/>
          </a:xfrm>
          <a:prstGeom prst="rect">
            <a:avLst/>
          </a:prstGeom>
        </p:spPr>
      </p:pic>
      <p:sp>
        <p:nvSpPr>
          <p:cNvPr id="16" name="Text 10"/>
          <p:cNvSpPr/>
          <p:nvPr/>
        </p:nvSpPr>
        <p:spPr>
          <a:xfrm>
            <a:off x="4663440" y="2167128"/>
            <a:ext cx="4206240" cy="274320"/>
          </a:xfrm>
          <a:prstGeom prst="rect">
            <a:avLst/>
          </a:prstGeom>
          <a:noFill/>
          <a:ln/>
        </p:spPr>
        <p:txBody>
          <a:bodyPr wrap="square" lIns="0" tIns="0" rIns="0" bIns="0" rtlCol="0" anchor="ctr"/>
          <a:lstStyle/>
          <a:p>
            <a:pPr marL="0" indent="0" algn="l">
              <a:buNone/>
            </a:pPr>
            <a:r>
              <a:rPr lang="en-US" sz="1300" b="1" dirty="0">
                <a:solidFill>
                  <a:srgbClr val="2A2A2A"/>
                </a:solidFill>
                <a:latin typeface="Calibri" pitchFamily="34" charset="0"/>
                <a:ea typeface="Calibri" pitchFamily="34" charset="-122"/>
                <a:cs typeface="Calibri" pitchFamily="34" charset="-120"/>
              </a:rPr>
              <a:t>Solar-Powered Facility</a:t>
            </a:r>
            <a:endParaRPr lang="en-US" sz="1300" dirty="0"/>
          </a:p>
        </p:txBody>
      </p:sp>
      <p:sp>
        <p:nvSpPr>
          <p:cNvPr id="17" name="Text 11"/>
          <p:cNvSpPr/>
          <p:nvPr/>
        </p:nvSpPr>
        <p:spPr>
          <a:xfrm>
            <a:off x="4663440" y="2459736"/>
            <a:ext cx="4206240" cy="502920"/>
          </a:xfrm>
          <a:prstGeom prst="rect">
            <a:avLst/>
          </a:prstGeom>
          <a:noFill/>
          <a:ln/>
        </p:spPr>
        <p:txBody>
          <a:bodyPr wrap="square" lIns="0" tIns="0" rIns="0" bIns="0" rtlCol="0" anchor="t"/>
          <a:lstStyle/>
          <a:p>
            <a:pPr marL="0" indent="0" algn="l">
              <a:buNone/>
            </a:pPr>
            <a:r>
              <a:rPr lang="en-US" sz="1100" dirty="0">
                <a:solidFill>
                  <a:srgbClr val="6B6B6B"/>
                </a:solidFill>
                <a:latin typeface="Calibri" pitchFamily="34" charset="0"/>
                <a:ea typeface="Calibri" pitchFamily="34" charset="-122"/>
                <a:cs typeface="Calibri" pitchFamily="34" charset="-120"/>
              </a:rPr>
              <a:t>The manufacturing site runs on solar energy, significantly reducing production emissions.</a:t>
            </a:r>
            <a:endParaRPr lang="en-US" sz="1100" dirty="0"/>
          </a:p>
        </p:txBody>
      </p:sp>
      <p:sp>
        <p:nvSpPr>
          <p:cNvPr id="18" name="Shape 12"/>
          <p:cNvSpPr/>
          <p:nvPr/>
        </p:nvSpPr>
        <p:spPr>
          <a:xfrm>
            <a:off x="4069080" y="3127248"/>
            <a:ext cx="457200" cy="457200"/>
          </a:xfrm>
          <a:prstGeom prst="ellipse">
            <a:avLst/>
          </a:prstGeom>
          <a:solidFill>
            <a:srgbClr val="2C5F2D"/>
          </a:solidFill>
          <a:ln w="12700">
            <a:solidFill>
              <a:srgbClr val="2C5F2D"/>
            </a:solidFill>
            <a:prstDash val="solid"/>
          </a:ln>
        </p:spPr>
        <p:txBody>
          <a:bodyPr/>
          <a:lstStyle/>
          <a:p>
            <a:endParaRPr lang="en-GB"/>
          </a:p>
        </p:txBody>
      </p:sp>
      <p:pic>
        <p:nvPicPr>
          <p:cNvPr id="19" name="Image 4" descr="preencoded.png"/>
          <p:cNvPicPr>
            <a:picLocks noChangeAspect="1"/>
          </p:cNvPicPr>
          <p:nvPr/>
        </p:nvPicPr>
        <p:blipFill>
          <a:blip r:embed="rId7"/>
          <a:stretch>
            <a:fillRect/>
          </a:stretch>
        </p:blipFill>
        <p:spPr>
          <a:xfrm>
            <a:off x="4142232" y="3163824"/>
            <a:ext cx="310896" cy="310896"/>
          </a:xfrm>
          <a:prstGeom prst="rect">
            <a:avLst/>
          </a:prstGeom>
        </p:spPr>
      </p:pic>
      <p:sp>
        <p:nvSpPr>
          <p:cNvPr id="20" name="Text 13"/>
          <p:cNvSpPr/>
          <p:nvPr/>
        </p:nvSpPr>
        <p:spPr>
          <a:xfrm>
            <a:off x="4663440" y="3108960"/>
            <a:ext cx="4206240" cy="274320"/>
          </a:xfrm>
          <a:prstGeom prst="rect">
            <a:avLst/>
          </a:prstGeom>
          <a:noFill/>
          <a:ln/>
        </p:spPr>
        <p:txBody>
          <a:bodyPr wrap="square" lIns="0" tIns="0" rIns="0" bIns="0" rtlCol="0" anchor="ctr"/>
          <a:lstStyle/>
          <a:p>
            <a:pPr marL="0" indent="0" algn="l">
              <a:buNone/>
            </a:pPr>
            <a:r>
              <a:rPr lang="en-US" sz="1300" b="1" dirty="0">
                <a:solidFill>
                  <a:srgbClr val="2A2A2A"/>
                </a:solidFill>
                <a:latin typeface="Calibri" pitchFamily="34" charset="0"/>
                <a:ea typeface="Calibri" pitchFamily="34" charset="-122"/>
                <a:cs typeface="Calibri" pitchFamily="34" charset="-120"/>
              </a:rPr>
              <a:t>Zero-Waste Process</a:t>
            </a:r>
            <a:endParaRPr lang="en-US" sz="1300" dirty="0"/>
          </a:p>
        </p:txBody>
      </p:sp>
      <p:sp>
        <p:nvSpPr>
          <p:cNvPr id="21" name="Text 14"/>
          <p:cNvSpPr/>
          <p:nvPr/>
        </p:nvSpPr>
        <p:spPr>
          <a:xfrm>
            <a:off x="4663440" y="3401568"/>
            <a:ext cx="4206240" cy="502920"/>
          </a:xfrm>
          <a:prstGeom prst="rect">
            <a:avLst/>
          </a:prstGeom>
          <a:noFill/>
          <a:ln/>
        </p:spPr>
        <p:txBody>
          <a:bodyPr wrap="square" lIns="0" tIns="0" rIns="0" bIns="0" rtlCol="0" anchor="t"/>
          <a:lstStyle/>
          <a:p>
            <a:pPr marL="0" indent="0" algn="l">
              <a:buNone/>
            </a:pPr>
            <a:r>
              <a:rPr lang="en-US" sz="1100" dirty="0">
                <a:solidFill>
                  <a:srgbClr val="6B6B6B"/>
                </a:solidFill>
                <a:latin typeface="Calibri" pitchFamily="34" charset="0"/>
                <a:ea typeface="Calibri" pitchFamily="34" charset="-122"/>
                <a:cs typeface="Calibri" pitchFamily="34" charset="-120"/>
              </a:rPr>
              <a:t>All plastic offcuts are recrushed and reused in production - nothing goes to landfill.</a:t>
            </a:r>
            <a:endParaRPr lang="en-US" sz="1100" dirty="0"/>
          </a:p>
        </p:txBody>
      </p:sp>
      <p:sp>
        <p:nvSpPr>
          <p:cNvPr id="22" name="Shape 15"/>
          <p:cNvSpPr/>
          <p:nvPr/>
        </p:nvSpPr>
        <p:spPr>
          <a:xfrm>
            <a:off x="4069080" y="4069080"/>
            <a:ext cx="457200" cy="457200"/>
          </a:xfrm>
          <a:prstGeom prst="ellipse">
            <a:avLst/>
          </a:prstGeom>
          <a:solidFill>
            <a:srgbClr val="6AAB5F"/>
          </a:solidFill>
          <a:ln w="12700">
            <a:solidFill>
              <a:srgbClr val="6AAB5F"/>
            </a:solidFill>
            <a:prstDash val="solid"/>
          </a:ln>
        </p:spPr>
        <p:txBody>
          <a:bodyPr/>
          <a:lstStyle/>
          <a:p>
            <a:endParaRPr lang="en-GB"/>
          </a:p>
        </p:txBody>
      </p:sp>
      <p:pic>
        <p:nvPicPr>
          <p:cNvPr id="23" name="Image 5" descr="preencoded.png"/>
          <p:cNvPicPr>
            <a:picLocks noChangeAspect="1"/>
          </p:cNvPicPr>
          <p:nvPr/>
        </p:nvPicPr>
        <p:blipFill>
          <a:blip r:embed="rId8"/>
          <a:stretch>
            <a:fillRect/>
          </a:stretch>
        </p:blipFill>
        <p:spPr>
          <a:xfrm>
            <a:off x="4142232" y="4105656"/>
            <a:ext cx="310896" cy="310896"/>
          </a:xfrm>
          <a:prstGeom prst="rect">
            <a:avLst/>
          </a:prstGeom>
        </p:spPr>
      </p:pic>
      <p:sp>
        <p:nvSpPr>
          <p:cNvPr id="24" name="Text 16"/>
          <p:cNvSpPr/>
          <p:nvPr/>
        </p:nvSpPr>
        <p:spPr>
          <a:xfrm>
            <a:off x="4663440" y="4050792"/>
            <a:ext cx="4206240" cy="274320"/>
          </a:xfrm>
          <a:prstGeom prst="rect">
            <a:avLst/>
          </a:prstGeom>
          <a:noFill/>
          <a:ln/>
        </p:spPr>
        <p:txBody>
          <a:bodyPr wrap="square" lIns="0" tIns="0" rIns="0" bIns="0" rtlCol="0" anchor="ctr"/>
          <a:lstStyle/>
          <a:p>
            <a:pPr marL="0" indent="0" algn="l">
              <a:buNone/>
            </a:pPr>
            <a:r>
              <a:rPr lang="en-US" sz="1300" b="1" dirty="0">
                <a:solidFill>
                  <a:srgbClr val="2A2A2A"/>
                </a:solidFill>
                <a:latin typeface="Calibri" pitchFamily="34" charset="0"/>
                <a:ea typeface="Calibri" pitchFamily="34" charset="-122"/>
                <a:cs typeface="Calibri" pitchFamily="34" charset="-120"/>
              </a:rPr>
              <a:t>Make to Order</a:t>
            </a:r>
            <a:endParaRPr lang="en-US" sz="1300" dirty="0"/>
          </a:p>
        </p:txBody>
      </p:sp>
      <p:sp>
        <p:nvSpPr>
          <p:cNvPr id="25" name="Text 17"/>
          <p:cNvSpPr/>
          <p:nvPr/>
        </p:nvSpPr>
        <p:spPr>
          <a:xfrm>
            <a:off x="4663440" y="4343400"/>
            <a:ext cx="4206240" cy="502920"/>
          </a:xfrm>
          <a:prstGeom prst="rect">
            <a:avLst/>
          </a:prstGeom>
          <a:noFill/>
          <a:ln/>
        </p:spPr>
        <p:txBody>
          <a:bodyPr wrap="square" lIns="0" tIns="0" rIns="0" bIns="0" rtlCol="0" anchor="t"/>
          <a:lstStyle/>
          <a:p>
            <a:pPr marL="0" indent="0" algn="l">
              <a:buNone/>
            </a:pPr>
            <a:r>
              <a:rPr lang="en-US" sz="1100" dirty="0">
                <a:solidFill>
                  <a:srgbClr val="6B6B6B"/>
                </a:solidFill>
                <a:latin typeface="Calibri" pitchFamily="34" charset="0"/>
                <a:ea typeface="Calibri" pitchFamily="34" charset="-122"/>
                <a:cs typeface="Calibri" pitchFamily="34" charset="-120"/>
              </a:rPr>
              <a:t>Produced only when ordered, eliminating overstock waste and unnecessary inventory.</a:t>
            </a:r>
            <a:endParaRPr lang="en-US" sz="11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5F3EE"/>
        </a:solidFill>
        <a:effectLst/>
      </p:bgPr>
    </p:bg>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2C5F2D"/>
          </a:solidFill>
          <a:ln w="12700">
            <a:solidFill>
              <a:srgbClr val="2C5F2D"/>
            </a:solidFill>
            <a:prstDash val="solid"/>
          </a:ln>
        </p:spPr>
        <p:txBody>
          <a:bodyPr/>
          <a:lstStyle/>
          <a:p>
            <a:endParaRPr lang="en-GB"/>
          </a:p>
        </p:txBody>
      </p:sp>
      <p:sp>
        <p:nvSpPr>
          <p:cNvPr id="3" name="Text 1"/>
          <p:cNvSpPr/>
          <p:nvPr/>
        </p:nvSpPr>
        <p:spPr>
          <a:xfrm>
            <a:off x="365760" y="0"/>
            <a:ext cx="8412480" cy="914400"/>
          </a:xfrm>
          <a:prstGeom prst="rect">
            <a:avLst/>
          </a:prstGeom>
          <a:noFill/>
          <a:ln/>
        </p:spPr>
        <p:txBody>
          <a:bodyPr wrap="square" lIns="0" tIns="0" rIns="0" bIns="0" rtlCol="0" anchor="ctr"/>
          <a:lstStyle/>
          <a:p>
            <a:pPr marL="0" indent="0" algn="l">
              <a:buNone/>
            </a:pPr>
            <a:r>
              <a:rPr lang="en-US" sz="2000" b="1" kern="0" spc="100" dirty="0">
                <a:solidFill>
                  <a:srgbClr val="FFFFFF"/>
                </a:solidFill>
                <a:latin typeface="Calibri" pitchFamily="34" charset="0"/>
                <a:ea typeface="Calibri" pitchFamily="34" charset="-122"/>
                <a:cs typeface="Calibri" pitchFamily="34" charset="-120"/>
              </a:rPr>
              <a:t>CHOOSE YOUR MATERIAL</a:t>
            </a:r>
            <a:endParaRPr lang="en-US" sz="2000" dirty="0"/>
          </a:p>
        </p:txBody>
      </p:sp>
      <p:sp>
        <p:nvSpPr>
          <p:cNvPr id="4" name="Text 2"/>
          <p:cNvSpPr/>
          <p:nvPr/>
        </p:nvSpPr>
        <p:spPr>
          <a:xfrm>
            <a:off x="365760" y="1005840"/>
            <a:ext cx="8412480" cy="411480"/>
          </a:xfrm>
          <a:prstGeom prst="rect">
            <a:avLst/>
          </a:prstGeom>
          <a:noFill/>
          <a:ln/>
        </p:spPr>
        <p:txBody>
          <a:bodyPr wrap="square" lIns="0" tIns="0" rIns="0" bIns="0" rtlCol="0" anchor="ctr"/>
          <a:lstStyle/>
          <a:p>
            <a:pPr marL="0" indent="0" algn="l">
              <a:buNone/>
            </a:pPr>
            <a:r>
              <a:rPr lang="en-US" sz="1300" dirty="0">
                <a:solidFill>
                  <a:srgbClr val="2A2A2A"/>
                </a:solidFill>
                <a:latin typeface="Calibri" pitchFamily="34" charset="0"/>
                <a:ea typeface="Calibri" pitchFamily="34" charset="-122"/>
                <a:cs typeface="Calibri" pitchFamily="34" charset="-120"/>
              </a:rPr>
              <a:t>Both standard options are UK-made, fully recycled, and carry genuine sustainability credentials.</a:t>
            </a:r>
            <a:endParaRPr lang="en-US" sz="1300" dirty="0"/>
          </a:p>
        </p:txBody>
      </p:sp>
      <p:sp>
        <p:nvSpPr>
          <p:cNvPr id="5" name="Shape 3"/>
          <p:cNvSpPr/>
          <p:nvPr/>
        </p:nvSpPr>
        <p:spPr>
          <a:xfrm>
            <a:off x="365760" y="1554480"/>
            <a:ext cx="4114800" cy="3291840"/>
          </a:xfrm>
          <a:prstGeom prst="rect">
            <a:avLst/>
          </a:prstGeom>
          <a:solidFill>
            <a:srgbClr val="FFFFFF"/>
          </a:solidFill>
          <a:ln w="12700">
            <a:solidFill>
              <a:srgbClr val="E8E8E8"/>
            </a:solidFill>
            <a:prstDash val="solid"/>
          </a:ln>
          <a:effectLst>
            <a:outerShdw blurRad="76200" dist="25400" dir="8100000" algn="bl" rotWithShape="0">
              <a:srgbClr val="000000">
                <a:alpha val="10000"/>
              </a:srgbClr>
            </a:outerShdw>
          </a:effectLst>
        </p:spPr>
        <p:txBody>
          <a:bodyPr/>
          <a:lstStyle/>
          <a:p>
            <a:endParaRPr lang="en-GB"/>
          </a:p>
        </p:txBody>
      </p:sp>
      <p:sp>
        <p:nvSpPr>
          <p:cNvPr id="6" name="Shape 4"/>
          <p:cNvSpPr/>
          <p:nvPr/>
        </p:nvSpPr>
        <p:spPr>
          <a:xfrm>
            <a:off x="365760" y="1554480"/>
            <a:ext cx="4114800" cy="502920"/>
          </a:xfrm>
          <a:prstGeom prst="rect">
            <a:avLst/>
          </a:prstGeom>
          <a:solidFill>
            <a:srgbClr val="6AAB5F"/>
          </a:solidFill>
          <a:ln w="12700">
            <a:solidFill>
              <a:srgbClr val="6AAB5F"/>
            </a:solidFill>
            <a:prstDash val="solid"/>
          </a:ln>
        </p:spPr>
        <p:txBody>
          <a:bodyPr/>
          <a:lstStyle/>
          <a:p>
            <a:endParaRPr lang="en-GB"/>
          </a:p>
        </p:txBody>
      </p:sp>
      <p:sp>
        <p:nvSpPr>
          <p:cNvPr id="7" name="Text 5"/>
          <p:cNvSpPr/>
          <p:nvPr/>
        </p:nvSpPr>
        <p:spPr>
          <a:xfrm>
            <a:off x="548640" y="1554480"/>
            <a:ext cx="3749040" cy="320040"/>
          </a:xfrm>
          <a:prstGeom prst="rect">
            <a:avLst/>
          </a:prstGeom>
          <a:noFill/>
          <a:ln/>
        </p:spPr>
        <p:txBody>
          <a:bodyPr wrap="square" lIns="0" tIns="0" rIns="0" bIns="0" rtlCol="0" anchor="ctr"/>
          <a:lstStyle/>
          <a:p>
            <a:pPr marL="0" indent="0" algn="l">
              <a:buNone/>
            </a:pPr>
            <a:r>
              <a:rPr lang="en-US" sz="1600" b="1" dirty="0">
                <a:solidFill>
                  <a:srgbClr val="FFFFFF"/>
                </a:solidFill>
                <a:latin typeface="Calibri" pitchFamily="34" charset="0"/>
                <a:ea typeface="Calibri" pitchFamily="34" charset="-122"/>
                <a:cs typeface="Calibri" pitchFamily="34" charset="-120"/>
              </a:rPr>
              <a:t>Recycled Plastic</a:t>
            </a:r>
            <a:endParaRPr lang="en-US" sz="1600" dirty="0"/>
          </a:p>
        </p:txBody>
      </p:sp>
      <p:sp>
        <p:nvSpPr>
          <p:cNvPr id="8" name="Text 6"/>
          <p:cNvSpPr/>
          <p:nvPr/>
        </p:nvSpPr>
        <p:spPr>
          <a:xfrm>
            <a:off x="548640" y="1874520"/>
            <a:ext cx="3749040" cy="201168"/>
          </a:xfrm>
          <a:prstGeom prst="rect">
            <a:avLst/>
          </a:prstGeom>
          <a:noFill/>
          <a:ln/>
        </p:spPr>
        <p:txBody>
          <a:bodyPr wrap="square" lIns="0" tIns="0" rIns="0" bIns="0" rtlCol="0" anchor="ctr"/>
          <a:lstStyle/>
          <a:p>
            <a:pPr marL="0" indent="0" algn="l">
              <a:buNone/>
            </a:pPr>
            <a:r>
              <a:rPr lang="en-US" sz="1000" i="1" dirty="0">
                <a:solidFill>
                  <a:srgbClr val="FFFFFF"/>
                </a:solidFill>
                <a:latin typeface="Calibri" pitchFamily="34" charset="0"/>
                <a:ea typeface="Calibri" pitchFamily="34" charset="-122"/>
                <a:cs typeface="Calibri" pitchFamily="34" charset="-120"/>
              </a:rPr>
              <a:t>The standard. Proven. Trusted.</a:t>
            </a:r>
            <a:endParaRPr lang="en-US" sz="1000" dirty="0"/>
          </a:p>
        </p:txBody>
      </p:sp>
      <p:sp>
        <p:nvSpPr>
          <p:cNvPr id="9" name="Text 7"/>
          <p:cNvSpPr/>
          <p:nvPr/>
        </p:nvSpPr>
        <p:spPr>
          <a:xfrm>
            <a:off x="548640" y="2148840"/>
            <a:ext cx="3749040" cy="2560320"/>
          </a:xfrm>
          <a:prstGeom prst="rect">
            <a:avLst/>
          </a:prstGeom>
          <a:noFill/>
          <a:ln/>
        </p:spPr>
        <p:txBody>
          <a:bodyPr wrap="square" lIns="0" tIns="0" rIns="0" bIns="0" rtlCol="0" anchor="t"/>
          <a:lstStyle/>
          <a:p>
            <a:pPr marL="342900" indent="-342900">
              <a:buSzPct val="100000"/>
              <a:buChar char="•"/>
            </a:pPr>
            <a:r>
              <a:rPr lang="en-US" sz="1100" dirty="0">
                <a:solidFill>
                  <a:srgbClr val="2A2A2A"/>
                </a:solidFill>
                <a:latin typeface="Calibri" pitchFamily="34" charset="0"/>
                <a:ea typeface="Calibri" pitchFamily="34" charset="-122"/>
                <a:cs typeface="Calibri" pitchFamily="34" charset="-120"/>
              </a:rPr>
              <a:t>Made from 100% post-consumer recycled plastic</a:t>
            </a:r>
            <a:endParaRPr lang="en-US" sz="1100" dirty="0"/>
          </a:p>
          <a:p>
            <a:pPr marL="342900" indent="-342900">
              <a:buSzPct val="100000"/>
              <a:buChar char="•"/>
            </a:pPr>
            <a:r>
              <a:rPr lang="en-US" sz="1100" dirty="0">
                <a:solidFill>
                  <a:srgbClr val="2A2A2A"/>
                </a:solidFill>
                <a:latin typeface="Calibri" pitchFamily="34" charset="0"/>
                <a:ea typeface="Calibri" pitchFamily="34" charset="-122"/>
                <a:cs typeface="Calibri" pitchFamily="34" charset="-120"/>
              </a:rPr>
              <a:t>Available in white as standard for clean full-</a:t>
            </a:r>
            <a:r>
              <a:rPr lang="en-US" sz="1100" dirty="0" err="1">
                <a:solidFill>
                  <a:srgbClr val="2A2A2A"/>
                </a:solidFill>
                <a:latin typeface="Calibri" pitchFamily="34" charset="0"/>
                <a:ea typeface="Calibri" pitchFamily="34" charset="-122"/>
                <a:cs typeface="Calibri" pitchFamily="34" charset="-120"/>
              </a:rPr>
              <a:t>colour</a:t>
            </a:r>
            <a:r>
              <a:rPr lang="en-US" sz="1100" dirty="0">
                <a:solidFill>
                  <a:srgbClr val="2A2A2A"/>
                </a:solidFill>
                <a:latin typeface="Calibri" pitchFamily="34" charset="0"/>
                <a:ea typeface="Calibri" pitchFamily="34" charset="-122"/>
                <a:cs typeface="Calibri" pitchFamily="34" charset="-120"/>
              </a:rPr>
              <a:t> print</a:t>
            </a:r>
          </a:p>
          <a:p>
            <a:pPr marL="342900" indent="-342900">
              <a:buSzPct val="100000"/>
              <a:buChar char="•"/>
            </a:pPr>
            <a:r>
              <a:rPr lang="en-US" sz="1100" dirty="0">
                <a:solidFill>
                  <a:srgbClr val="2A2A2A"/>
                </a:solidFill>
                <a:latin typeface="Calibri" pitchFamily="34" charset="0"/>
                <a:ea typeface="Calibri" pitchFamily="34" charset="-122"/>
                <a:cs typeface="Calibri" pitchFamily="34" charset="-120"/>
              </a:rPr>
              <a:t>7 other material </a:t>
            </a:r>
            <a:r>
              <a:rPr lang="en-US" sz="1100" dirty="0" err="1">
                <a:solidFill>
                  <a:srgbClr val="2A2A2A"/>
                </a:solidFill>
                <a:latin typeface="Calibri" pitchFamily="34" charset="0"/>
                <a:ea typeface="Calibri" pitchFamily="34" charset="-122"/>
                <a:cs typeface="Calibri" pitchFamily="34" charset="-120"/>
              </a:rPr>
              <a:t>colour</a:t>
            </a:r>
            <a:r>
              <a:rPr lang="en-US" sz="1100" dirty="0">
                <a:solidFill>
                  <a:srgbClr val="2A2A2A"/>
                </a:solidFill>
                <a:latin typeface="Calibri" pitchFamily="34" charset="0"/>
                <a:ea typeface="Calibri" pitchFamily="34" charset="-122"/>
                <a:cs typeface="Calibri" pitchFamily="34" charset="-120"/>
              </a:rPr>
              <a:t> options plus Pantone matching available</a:t>
            </a:r>
            <a:endParaRPr lang="en-US" sz="1100" dirty="0"/>
          </a:p>
          <a:p>
            <a:pPr marL="342900" indent="-342900">
              <a:buSzPct val="100000"/>
              <a:buChar char="•"/>
            </a:pPr>
            <a:r>
              <a:rPr lang="en-US" sz="1100" dirty="0">
                <a:solidFill>
                  <a:srgbClr val="2A2A2A"/>
                </a:solidFill>
                <a:latin typeface="Calibri" pitchFamily="34" charset="0"/>
                <a:ea typeface="Calibri" pitchFamily="34" charset="-122"/>
                <a:cs typeface="Calibri" pitchFamily="34" charset="-120"/>
              </a:rPr>
              <a:t>Competitively priced - no sustainability premium</a:t>
            </a:r>
            <a:endParaRPr lang="en-US" sz="1100" dirty="0"/>
          </a:p>
          <a:p>
            <a:pPr marL="342900" indent="-342900">
              <a:buSzPct val="100000"/>
              <a:buChar char="•"/>
            </a:pPr>
            <a:r>
              <a:rPr lang="en-US" sz="1100" dirty="0">
                <a:solidFill>
                  <a:srgbClr val="2A2A2A"/>
                </a:solidFill>
                <a:latin typeface="Calibri" pitchFamily="34" charset="0"/>
                <a:ea typeface="Calibri" pitchFamily="34" charset="-122"/>
                <a:cs typeface="Calibri" pitchFamily="34" charset="-120"/>
              </a:rPr>
              <a:t>Produced to order, no overstock waste</a:t>
            </a:r>
            <a:endParaRPr lang="en-US" sz="1100" dirty="0"/>
          </a:p>
          <a:p>
            <a:pPr marL="342900" indent="-342900">
              <a:buSzPct val="100000"/>
              <a:buChar char="•"/>
            </a:pPr>
            <a:r>
              <a:rPr lang="en-US" sz="1100" dirty="0">
                <a:solidFill>
                  <a:srgbClr val="2A2A2A"/>
                </a:solidFill>
                <a:latin typeface="Calibri" pitchFamily="34" charset="0"/>
                <a:ea typeface="Calibri" pitchFamily="34" charset="-122"/>
                <a:cs typeface="Calibri" pitchFamily="34" charset="-120"/>
              </a:rPr>
              <a:t>UK-manufactured with renewable energy</a:t>
            </a:r>
            <a:endParaRPr lang="en-US" sz="1100" dirty="0"/>
          </a:p>
        </p:txBody>
      </p:sp>
      <p:sp>
        <p:nvSpPr>
          <p:cNvPr id="10" name="Shape 8"/>
          <p:cNvSpPr/>
          <p:nvPr/>
        </p:nvSpPr>
        <p:spPr>
          <a:xfrm>
            <a:off x="4754880" y="1554480"/>
            <a:ext cx="4114800" cy="3291840"/>
          </a:xfrm>
          <a:prstGeom prst="rect">
            <a:avLst/>
          </a:prstGeom>
          <a:solidFill>
            <a:srgbClr val="FFFFFF"/>
          </a:solidFill>
          <a:ln w="12700">
            <a:solidFill>
              <a:srgbClr val="E8E8E8"/>
            </a:solidFill>
            <a:prstDash val="solid"/>
          </a:ln>
          <a:effectLst>
            <a:outerShdw blurRad="76200" dist="25400" dir="8100000" algn="bl" rotWithShape="0">
              <a:srgbClr val="000000">
                <a:alpha val="10000"/>
              </a:srgbClr>
            </a:outerShdw>
          </a:effectLst>
        </p:spPr>
        <p:txBody>
          <a:bodyPr/>
          <a:lstStyle/>
          <a:p>
            <a:endParaRPr lang="en-GB"/>
          </a:p>
        </p:txBody>
      </p:sp>
      <p:sp>
        <p:nvSpPr>
          <p:cNvPr id="11" name="Shape 9"/>
          <p:cNvSpPr/>
          <p:nvPr/>
        </p:nvSpPr>
        <p:spPr>
          <a:xfrm>
            <a:off x="4754880" y="1554480"/>
            <a:ext cx="4114800" cy="502920"/>
          </a:xfrm>
          <a:prstGeom prst="rect">
            <a:avLst/>
          </a:prstGeom>
          <a:solidFill>
            <a:srgbClr val="2C5F2D"/>
          </a:solidFill>
          <a:ln w="12700">
            <a:solidFill>
              <a:srgbClr val="2C5F2D"/>
            </a:solidFill>
            <a:prstDash val="solid"/>
          </a:ln>
        </p:spPr>
        <p:txBody>
          <a:bodyPr/>
          <a:lstStyle/>
          <a:p>
            <a:endParaRPr lang="en-GB"/>
          </a:p>
        </p:txBody>
      </p:sp>
      <p:sp>
        <p:nvSpPr>
          <p:cNvPr id="12" name="Text 10"/>
          <p:cNvSpPr/>
          <p:nvPr/>
        </p:nvSpPr>
        <p:spPr>
          <a:xfrm>
            <a:off x="4937760" y="1554480"/>
            <a:ext cx="3749040" cy="320040"/>
          </a:xfrm>
          <a:prstGeom prst="rect">
            <a:avLst/>
          </a:prstGeom>
          <a:noFill/>
          <a:ln/>
        </p:spPr>
        <p:txBody>
          <a:bodyPr wrap="square" lIns="0" tIns="0" rIns="0" bIns="0" rtlCol="0" anchor="ctr"/>
          <a:lstStyle/>
          <a:p>
            <a:pPr marL="0" indent="0" algn="l">
              <a:buNone/>
            </a:pPr>
            <a:r>
              <a:rPr lang="en-US" sz="1600" b="1" dirty="0">
                <a:solidFill>
                  <a:srgbClr val="FFFFFF"/>
                </a:solidFill>
                <a:latin typeface="Calibri" pitchFamily="34" charset="0"/>
                <a:ea typeface="Calibri" pitchFamily="34" charset="-122"/>
                <a:cs typeface="Calibri" pitchFamily="34" charset="-120"/>
              </a:rPr>
              <a:t>R+ Recycled+</a:t>
            </a:r>
            <a:endParaRPr lang="en-US" sz="1600" dirty="0"/>
          </a:p>
        </p:txBody>
      </p:sp>
      <p:sp>
        <p:nvSpPr>
          <p:cNvPr id="13" name="Text 11"/>
          <p:cNvSpPr/>
          <p:nvPr/>
        </p:nvSpPr>
        <p:spPr>
          <a:xfrm>
            <a:off x="4937760" y="1874520"/>
            <a:ext cx="3749040" cy="201168"/>
          </a:xfrm>
          <a:prstGeom prst="rect">
            <a:avLst/>
          </a:prstGeom>
          <a:noFill/>
          <a:ln/>
        </p:spPr>
        <p:txBody>
          <a:bodyPr wrap="square" lIns="0" tIns="0" rIns="0" bIns="0" rtlCol="0" anchor="ctr"/>
          <a:lstStyle/>
          <a:p>
            <a:pPr marL="0" indent="0" algn="l">
              <a:buNone/>
            </a:pPr>
            <a:r>
              <a:rPr lang="en-US" sz="1000" i="1" dirty="0">
                <a:solidFill>
                  <a:srgbClr val="FFFFFF"/>
                </a:solidFill>
                <a:latin typeface="Calibri" pitchFamily="34" charset="0"/>
                <a:ea typeface="Calibri" pitchFamily="34" charset="-122"/>
                <a:cs typeface="Calibri" pitchFamily="34" charset="-120"/>
              </a:rPr>
              <a:t>Going further. Biodegradable additive included.</a:t>
            </a:r>
            <a:endParaRPr lang="en-US" sz="1000" dirty="0"/>
          </a:p>
        </p:txBody>
      </p:sp>
      <p:sp>
        <p:nvSpPr>
          <p:cNvPr id="14" name="Text 12"/>
          <p:cNvSpPr/>
          <p:nvPr/>
        </p:nvSpPr>
        <p:spPr>
          <a:xfrm>
            <a:off x="4937760" y="2148840"/>
            <a:ext cx="3749040" cy="2560320"/>
          </a:xfrm>
          <a:prstGeom prst="rect">
            <a:avLst/>
          </a:prstGeom>
          <a:noFill/>
          <a:ln/>
        </p:spPr>
        <p:txBody>
          <a:bodyPr wrap="square" lIns="0" tIns="0" rIns="0" bIns="0" rtlCol="0" anchor="t"/>
          <a:lstStyle/>
          <a:p>
            <a:pPr marL="342900" indent="-342900">
              <a:buSzPct val="100000"/>
              <a:buChar char="•"/>
            </a:pPr>
            <a:r>
              <a:rPr lang="en-US" sz="1100" dirty="0">
                <a:solidFill>
                  <a:srgbClr val="2A2A2A"/>
                </a:solidFill>
                <a:latin typeface="Calibri" pitchFamily="34" charset="0"/>
                <a:ea typeface="Calibri" pitchFamily="34" charset="-122"/>
                <a:cs typeface="Calibri" pitchFamily="34" charset="-120"/>
              </a:rPr>
              <a:t>Made from 100% recycled materials including manufacturing waste</a:t>
            </a:r>
            <a:endParaRPr lang="en-US" sz="1100" dirty="0"/>
          </a:p>
          <a:p>
            <a:pPr marL="342900" indent="-342900">
              <a:buSzPct val="100000"/>
              <a:buChar char="•"/>
            </a:pPr>
            <a:r>
              <a:rPr lang="en-US" sz="1100" dirty="0">
                <a:solidFill>
                  <a:srgbClr val="2A2A2A"/>
                </a:solidFill>
                <a:latin typeface="Calibri" pitchFamily="34" charset="0"/>
                <a:ea typeface="Calibri" pitchFamily="34" charset="-122"/>
                <a:cs typeface="Calibri" pitchFamily="34" charset="-120"/>
              </a:rPr>
              <a:t>Biodegradable additive accelerates end-of-life breakdown</a:t>
            </a:r>
            <a:endParaRPr lang="en-US" sz="1100" dirty="0"/>
          </a:p>
          <a:p>
            <a:pPr marL="342900" indent="-342900">
              <a:buSzPct val="100000"/>
              <a:buChar char="•"/>
            </a:pPr>
            <a:r>
              <a:rPr lang="en-US" sz="1100" dirty="0">
                <a:solidFill>
                  <a:srgbClr val="2A2A2A"/>
                </a:solidFill>
                <a:latin typeface="Calibri" pitchFamily="34" charset="0"/>
                <a:ea typeface="Calibri" pitchFamily="34" charset="-122"/>
                <a:cs typeface="Calibri" pitchFamily="34" charset="-120"/>
              </a:rPr>
              <a:t>Same price as the standard recycled range - no added cost</a:t>
            </a:r>
            <a:endParaRPr lang="en-US" sz="1100" dirty="0"/>
          </a:p>
          <a:p>
            <a:pPr marL="342900" indent="-342900">
              <a:buSzPct val="100000"/>
              <a:buChar char="•"/>
            </a:pPr>
            <a:r>
              <a:rPr lang="en-US" sz="1100" dirty="0">
                <a:solidFill>
                  <a:srgbClr val="2A2A2A"/>
                </a:solidFill>
                <a:latin typeface="Calibri" pitchFamily="34" charset="0"/>
                <a:ea typeface="Calibri" pitchFamily="34" charset="-122"/>
                <a:cs typeface="Calibri" pitchFamily="34" charset="-120"/>
              </a:rPr>
              <a:t>Distinctive natural speckled finish</a:t>
            </a:r>
            <a:endParaRPr lang="en-US" sz="1100" dirty="0"/>
          </a:p>
          <a:p>
            <a:pPr marL="342900" indent="-342900">
              <a:buSzPct val="100000"/>
              <a:buChar char="•"/>
            </a:pPr>
            <a:r>
              <a:rPr lang="en-US" sz="1100" dirty="0">
                <a:solidFill>
                  <a:srgbClr val="2A2A2A"/>
                </a:solidFill>
                <a:latin typeface="Calibri" pitchFamily="34" charset="0"/>
                <a:ea typeface="Calibri" pitchFamily="34" charset="-122"/>
                <a:cs typeface="Calibri" pitchFamily="34" charset="-120"/>
              </a:rPr>
              <a:t>Priced identically to the standard range (in Tor </a:t>
            </a:r>
            <a:r>
              <a:rPr lang="en-US" sz="1100" dirty="0" err="1">
                <a:solidFill>
                  <a:srgbClr val="2A2A2A"/>
                </a:solidFill>
                <a:latin typeface="Calibri" pitchFamily="34" charset="0"/>
                <a:ea typeface="Calibri" pitchFamily="34" charset="-122"/>
                <a:cs typeface="Calibri" pitchFamily="34" charset="-120"/>
              </a:rPr>
              <a:t>colour</a:t>
            </a:r>
            <a:r>
              <a:rPr lang="en-US" sz="1100" dirty="0">
                <a:solidFill>
                  <a:srgbClr val="2A2A2A"/>
                </a:solidFill>
                <a:latin typeface="Calibri" pitchFamily="34" charset="0"/>
                <a:ea typeface="Calibri" pitchFamily="34" charset="-122"/>
                <a:cs typeface="Calibri" pitchFamily="34" charset="-120"/>
              </a:rPr>
              <a:t>), 4 other speckled </a:t>
            </a:r>
            <a:r>
              <a:rPr lang="en-US" sz="1100" dirty="0" err="1">
                <a:solidFill>
                  <a:srgbClr val="2A2A2A"/>
                </a:solidFill>
                <a:latin typeface="Calibri" pitchFamily="34" charset="0"/>
                <a:ea typeface="Calibri" pitchFamily="34" charset="-122"/>
                <a:cs typeface="Calibri" pitchFamily="34" charset="-120"/>
              </a:rPr>
              <a:t>colour</a:t>
            </a:r>
            <a:r>
              <a:rPr lang="en-US" sz="1100" dirty="0">
                <a:solidFill>
                  <a:srgbClr val="2A2A2A"/>
                </a:solidFill>
                <a:latin typeface="Calibri" pitchFamily="34" charset="0"/>
                <a:ea typeface="Calibri" pitchFamily="34" charset="-122"/>
                <a:cs typeface="Calibri" pitchFamily="34" charset="-120"/>
              </a:rPr>
              <a:t> options available.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2C5F2D"/>
        </a:solidFill>
        <a:effectLst/>
      </p:bgPr>
    </p:bg>
    <p:spTree>
      <p:nvGrpSpPr>
        <p:cNvPr id="1" name=""/>
        <p:cNvGrpSpPr/>
        <p:nvPr/>
      </p:nvGrpSpPr>
      <p:grpSpPr>
        <a:xfrm>
          <a:off x="0" y="0"/>
          <a:ext cx="0" cy="0"/>
          <a:chOff x="0" y="0"/>
          <a:chExt cx="0" cy="0"/>
        </a:xfrm>
      </p:grpSpPr>
      <p:sp>
        <p:nvSpPr>
          <p:cNvPr id="2" name="Shape 0"/>
          <p:cNvSpPr/>
          <p:nvPr/>
        </p:nvSpPr>
        <p:spPr>
          <a:xfrm>
            <a:off x="6217920" y="0"/>
            <a:ext cx="2926080" cy="5143500"/>
          </a:xfrm>
          <a:prstGeom prst="rect">
            <a:avLst/>
          </a:prstGeom>
          <a:solidFill>
            <a:srgbClr val="265428"/>
          </a:solidFill>
          <a:ln w="12700">
            <a:solidFill>
              <a:srgbClr val="265428"/>
            </a:solidFill>
            <a:prstDash val="solid"/>
          </a:ln>
        </p:spPr>
        <p:txBody>
          <a:bodyPr/>
          <a:lstStyle/>
          <a:p>
            <a:endParaRPr lang="en-GB"/>
          </a:p>
        </p:txBody>
      </p:sp>
      <p:pic>
        <p:nvPicPr>
          <p:cNvPr id="3" name="Image 0" descr="preencoded.png"/>
          <p:cNvPicPr>
            <a:picLocks noChangeAspect="1"/>
          </p:cNvPicPr>
          <p:nvPr/>
        </p:nvPicPr>
        <p:blipFill>
          <a:blip r:embed="rId3">
            <a:alphaModFix amt="80000"/>
          </a:blip>
          <a:stretch>
            <a:fillRect/>
          </a:stretch>
        </p:blipFill>
        <p:spPr>
          <a:xfrm>
            <a:off x="6035040" y="457200"/>
            <a:ext cx="2926080" cy="2926080"/>
          </a:xfrm>
          <a:prstGeom prst="rect">
            <a:avLst/>
          </a:prstGeom>
        </p:spPr>
      </p:pic>
      <p:sp>
        <p:nvSpPr>
          <p:cNvPr id="4" name="Text 1"/>
          <p:cNvSpPr/>
          <p:nvPr/>
        </p:nvSpPr>
        <p:spPr>
          <a:xfrm>
            <a:off x="365760" y="320040"/>
            <a:ext cx="5669280" cy="1828800"/>
          </a:xfrm>
          <a:prstGeom prst="rect">
            <a:avLst/>
          </a:prstGeom>
          <a:noFill/>
          <a:ln/>
        </p:spPr>
        <p:txBody>
          <a:bodyPr wrap="square" lIns="0" tIns="0" rIns="0" bIns="0" rtlCol="0" anchor="t"/>
          <a:lstStyle/>
          <a:p>
            <a:pPr marL="0" indent="0" algn="l">
              <a:buNone/>
            </a:pPr>
            <a:r>
              <a:rPr lang="en-US" sz="3800" b="1" dirty="0">
                <a:solidFill>
                  <a:srgbClr val="FFFFFF"/>
                </a:solidFill>
                <a:latin typeface="Cambria" pitchFamily="34" charset="0"/>
                <a:ea typeface="Cambria" pitchFamily="34" charset="-122"/>
                <a:cs typeface="Cambria" pitchFamily="34" charset="-120"/>
              </a:rPr>
              <a:t>Why</a:t>
            </a:r>
            <a:endParaRPr lang="en-US" sz="3800" dirty="0"/>
          </a:p>
          <a:p>
            <a:pPr marL="0" indent="0" algn="l">
              <a:buNone/>
            </a:pPr>
            <a:r>
              <a:rPr lang="en-US" sz="3800" b="1" dirty="0">
                <a:solidFill>
                  <a:srgbClr val="FFFFFF"/>
                </a:solidFill>
                <a:latin typeface="Cambria" pitchFamily="34" charset="0"/>
                <a:ea typeface="Cambria" pitchFamily="34" charset="-122"/>
                <a:cs typeface="Cambria" pitchFamily="34" charset="-120"/>
              </a:rPr>
              <a:t>Sustainability</a:t>
            </a:r>
            <a:endParaRPr lang="en-US" sz="3800" dirty="0"/>
          </a:p>
          <a:p>
            <a:pPr marL="0" indent="0" algn="l">
              <a:buNone/>
            </a:pPr>
            <a:r>
              <a:rPr lang="en-US" sz="3800" b="1" dirty="0">
                <a:solidFill>
                  <a:srgbClr val="FFFFFF"/>
                </a:solidFill>
                <a:latin typeface="Cambria" pitchFamily="34" charset="0"/>
                <a:ea typeface="Cambria" pitchFamily="34" charset="-122"/>
                <a:cs typeface="Cambria" pitchFamily="34" charset="-120"/>
              </a:rPr>
              <a:t>Matters Now</a:t>
            </a:r>
            <a:endParaRPr lang="en-US" sz="3800" dirty="0"/>
          </a:p>
        </p:txBody>
      </p:sp>
      <p:sp>
        <p:nvSpPr>
          <p:cNvPr id="5" name="Shape 2"/>
          <p:cNvSpPr/>
          <p:nvPr/>
        </p:nvSpPr>
        <p:spPr>
          <a:xfrm>
            <a:off x="365760" y="2377440"/>
            <a:ext cx="5486400" cy="731520"/>
          </a:xfrm>
          <a:prstGeom prst="rect">
            <a:avLst/>
          </a:prstGeom>
          <a:solidFill>
            <a:srgbClr val="FFFFFF">
              <a:alpha val="12000"/>
            </a:srgbClr>
          </a:solidFill>
          <a:ln w="12700">
            <a:solidFill>
              <a:srgbClr val="6AAB5F"/>
            </a:solidFill>
            <a:prstDash val="solid"/>
          </a:ln>
        </p:spPr>
        <p:txBody>
          <a:bodyPr/>
          <a:lstStyle/>
          <a:p>
            <a:endParaRPr lang="en-GB"/>
          </a:p>
        </p:txBody>
      </p:sp>
      <p:sp>
        <p:nvSpPr>
          <p:cNvPr id="6" name="Text 3"/>
          <p:cNvSpPr/>
          <p:nvPr/>
        </p:nvSpPr>
        <p:spPr>
          <a:xfrm>
            <a:off x="502920" y="2423160"/>
            <a:ext cx="1005840" cy="640080"/>
          </a:xfrm>
          <a:prstGeom prst="rect">
            <a:avLst/>
          </a:prstGeom>
          <a:noFill/>
          <a:ln/>
        </p:spPr>
        <p:txBody>
          <a:bodyPr wrap="square" lIns="0" tIns="0" rIns="0" bIns="0" rtlCol="0" anchor="ctr"/>
          <a:lstStyle/>
          <a:p>
            <a:pPr marL="0" indent="0" algn="ctr">
              <a:buNone/>
            </a:pPr>
            <a:r>
              <a:rPr lang="en-US" sz="2600" b="1" dirty="0">
                <a:solidFill>
                  <a:srgbClr val="A8D5A2"/>
                </a:solidFill>
                <a:latin typeface="Cambria" pitchFamily="34" charset="0"/>
                <a:ea typeface="Cambria" pitchFamily="34" charset="-122"/>
                <a:cs typeface="Cambria" pitchFamily="34" charset="-120"/>
              </a:rPr>
              <a:t>81%</a:t>
            </a:r>
            <a:endParaRPr lang="en-US" sz="2600" dirty="0"/>
          </a:p>
        </p:txBody>
      </p:sp>
      <p:sp>
        <p:nvSpPr>
          <p:cNvPr id="7" name="Text 4"/>
          <p:cNvSpPr/>
          <p:nvPr/>
        </p:nvSpPr>
        <p:spPr>
          <a:xfrm>
            <a:off x="1600200" y="2468880"/>
            <a:ext cx="4114800" cy="594360"/>
          </a:xfrm>
          <a:prstGeom prst="rect">
            <a:avLst/>
          </a:prstGeom>
          <a:noFill/>
          <a:ln/>
        </p:spPr>
        <p:txBody>
          <a:bodyPr wrap="square" lIns="0" tIns="0" rIns="0" bIns="0" rtlCol="0" anchor="ctr"/>
          <a:lstStyle/>
          <a:p>
            <a:pPr marL="0" indent="0" algn="l">
              <a:buNone/>
            </a:pPr>
            <a:r>
              <a:rPr lang="en-US" sz="1100" dirty="0">
                <a:solidFill>
                  <a:srgbClr val="FFFFFF"/>
                </a:solidFill>
                <a:latin typeface="Calibri" pitchFamily="34" charset="0"/>
                <a:ea typeface="Calibri" pitchFamily="34" charset="-122"/>
                <a:cs typeface="Calibri" pitchFamily="34" charset="-120"/>
              </a:rPr>
              <a:t>of consumers say businesses should help improve the environment (Nielsen)</a:t>
            </a:r>
            <a:endParaRPr lang="en-US" sz="1100" dirty="0"/>
          </a:p>
        </p:txBody>
      </p:sp>
      <p:sp>
        <p:nvSpPr>
          <p:cNvPr id="8" name="Shape 5"/>
          <p:cNvSpPr/>
          <p:nvPr/>
        </p:nvSpPr>
        <p:spPr>
          <a:xfrm>
            <a:off x="365760" y="3236976"/>
            <a:ext cx="5486400" cy="731520"/>
          </a:xfrm>
          <a:prstGeom prst="rect">
            <a:avLst/>
          </a:prstGeom>
          <a:solidFill>
            <a:srgbClr val="FFFFFF">
              <a:alpha val="12000"/>
            </a:srgbClr>
          </a:solidFill>
          <a:ln w="12700">
            <a:solidFill>
              <a:srgbClr val="6AAB5F"/>
            </a:solidFill>
            <a:prstDash val="solid"/>
          </a:ln>
        </p:spPr>
        <p:txBody>
          <a:bodyPr/>
          <a:lstStyle/>
          <a:p>
            <a:endParaRPr lang="en-GB"/>
          </a:p>
        </p:txBody>
      </p:sp>
      <p:sp>
        <p:nvSpPr>
          <p:cNvPr id="9" name="Text 6"/>
          <p:cNvSpPr/>
          <p:nvPr/>
        </p:nvSpPr>
        <p:spPr>
          <a:xfrm>
            <a:off x="502920" y="3282696"/>
            <a:ext cx="1005840" cy="640080"/>
          </a:xfrm>
          <a:prstGeom prst="rect">
            <a:avLst/>
          </a:prstGeom>
          <a:noFill/>
          <a:ln/>
        </p:spPr>
        <p:txBody>
          <a:bodyPr wrap="square" lIns="0" tIns="0" rIns="0" bIns="0" rtlCol="0" anchor="ctr"/>
          <a:lstStyle/>
          <a:p>
            <a:pPr marL="0" indent="0" algn="ctr">
              <a:buNone/>
            </a:pPr>
            <a:r>
              <a:rPr lang="en-US" sz="2600" b="1" dirty="0">
                <a:solidFill>
                  <a:srgbClr val="A8D5A2"/>
                </a:solidFill>
                <a:latin typeface="Cambria" pitchFamily="34" charset="0"/>
                <a:ea typeface="Cambria" pitchFamily="34" charset="-122"/>
                <a:cs typeface="Cambria" pitchFamily="34" charset="-120"/>
              </a:rPr>
              <a:t>73%</a:t>
            </a:r>
            <a:endParaRPr lang="en-US" sz="2600" dirty="0"/>
          </a:p>
        </p:txBody>
      </p:sp>
      <p:sp>
        <p:nvSpPr>
          <p:cNvPr id="10" name="Text 7"/>
          <p:cNvSpPr/>
          <p:nvPr/>
        </p:nvSpPr>
        <p:spPr>
          <a:xfrm>
            <a:off x="1600200" y="3328416"/>
            <a:ext cx="4114800" cy="594360"/>
          </a:xfrm>
          <a:prstGeom prst="rect">
            <a:avLst/>
          </a:prstGeom>
          <a:noFill/>
          <a:ln/>
        </p:spPr>
        <p:txBody>
          <a:bodyPr wrap="square" lIns="0" tIns="0" rIns="0" bIns="0" rtlCol="0" anchor="ctr"/>
          <a:lstStyle/>
          <a:p>
            <a:pPr marL="0" indent="0" algn="l">
              <a:buNone/>
            </a:pPr>
            <a:r>
              <a:rPr lang="en-US" sz="1100" dirty="0">
                <a:solidFill>
                  <a:srgbClr val="FFFFFF"/>
                </a:solidFill>
                <a:latin typeface="Calibri" pitchFamily="34" charset="0"/>
                <a:ea typeface="Calibri" pitchFamily="34" charset="-122"/>
                <a:cs typeface="Calibri" pitchFamily="34" charset="-120"/>
              </a:rPr>
              <a:t>of global millennials are willing to pay more for sustainable offerings (Nielsen)</a:t>
            </a:r>
            <a:endParaRPr lang="en-US" sz="1100" dirty="0"/>
          </a:p>
        </p:txBody>
      </p:sp>
      <p:sp>
        <p:nvSpPr>
          <p:cNvPr id="11" name="Shape 8"/>
          <p:cNvSpPr/>
          <p:nvPr/>
        </p:nvSpPr>
        <p:spPr>
          <a:xfrm>
            <a:off x="365760" y="4096512"/>
            <a:ext cx="5486400" cy="731520"/>
          </a:xfrm>
          <a:prstGeom prst="rect">
            <a:avLst/>
          </a:prstGeom>
          <a:solidFill>
            <a:srgbClr val="FFFFFF">
              <a:alpha val="12000"/>
            </a:srgbClr>
          </a:solidFill>
          <a:ln w="12700">
            <a:solidFill>
              <a:srgbClr val="6AAB5F"/>
            </a:solidFill>
            <a:prstDash val="solid"/>
          </a:ln>
        </p:spPr>
        <p:txBody>
          <a:bodyPr/>
          <a:lstStyle/>
          <a:p>
            <a:endParaRPr lang="en-GB"/>
          </a:p>
        </p:txBody>
      </p:sp>
      <p:sp>
        <p:nvSpPr>
          <p:cNvPr id="12" name="Text 9"/>
          <p:cNvSpPr/>
          <p:nvPr/>
        </p:nvSpPr>
        <p:spPr>
          <a:xfrm>
            <a:off x="502920" y="4142232"/>
            <a:ext cx="1005840" cy="640080"/>
          </a:xfrm>
          <a:prstGeom prst="rect">
            <a:avLst/>
          </a:prstGeom>
          <a:noFill/>
          <a:ln/>
        </p:spPr>
        <p:txBody>
          <a:bodyPr wrap="square" lIns="0" tIns="0" rIns="0" bIns="0" rtlCol="0" anchor="ctr"/>
          <a:lstStyle/>
          <a:p>
            <a:pPr marL="0" indent="0" algn="ctr">
              <a:buNone/>
            </a:pPr>
            <a:r>
              <a:rPr lang="en-US" sz="2600" b="1" dirty="0">
                <a:solidFill>
                  <a:srgbClr val="A8D5A2"/>
                </a:solidFill>
                <a:latin typeface="Cambria" pitchFamily="34" charset="0"/>
                <a:ea typeface="Cambria" pitchFamily="34" charset="-122"/>
                <a:cs typeface="Cambria" pitchFamily="34" charset="-120"/>
              </a:rPr>
              <a:t>£+</a:t>
            </a:r>
            <a:endParaRPr lang="en-US" sz="2600" dirty="0"/>
          </a:p>
        </p:txBody>
      </p:sp>
      <p:sp>
        <p:nvSpPr>
          <p:cNvPr id="13" name="Text 10"/>
          <p:cNvSpPr/>
          <p:nvPr/>
        </p:nvSpPr>
        <p:spPr>
          <a:xfrm>
            <a:off x="1600200" y="4187952"/>
            <a:ext cx="4114800" cy="594360"/>
          </a:xfrm>
          <a:prstGeom prst="rect">
            <a:avLst/>
          </a:prstGeom>
          <a:noFill/>
          <a:ln/>
        </p:spPr>
        <p:txBody>
          <a:bodyPr wrap="square" lIns="0" tIns="0" rIns="0" bIns="0" rtlCol="0" anchor="ctr"/>
          <a:lstStyle/>
          <a:p>
            <a:pPr marL="0" indent="0" algn="l">
              <a:buNone/>
            </a:pPr>
            <a:r>
              <a:rPr lang="en-US" sz="1100" dirty="0">
                <a:solidFill>
                  <a:srgbClr val="FFFFFF"/>
                </a:solidFill>
                <a:latin typeface="Calibri" pitchFamily="34" charset="0"/>
                <a:ea typeface="Calibri" pitchFamily="34" charset="-122"/>
                <a:cs typeface="Calibri" pitchFamily="34" charset="-120"/>
              </a:rPr>
              <a:t>Sustainable sourcing increasingly required by corporate procurement &amp; CSR policies</a:t>
            </a:r>
            <a:endParaRPr lang="en-US" sz="11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AFAF8"/>
        </a:solidFill>
        <a:effectLst/>
      </p:bgPr>
    </p:bg>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2A2A2A"/>
          </a:solidFill>
          <a:ln w="12700">
            <a:solidFill>
              <a:srgbClr val="2A2A2A"/>
            </a:solidFill>
            <a:prstDash val="solid"/>
          </a:ln>
        </p:spPr>
        <p:txBody>
          <a:bodyPr/>
          <a:lstStyle/>
          <a:p>
            <a:endParaRPr lang="en-GB"/>
          </a:p>
        </p:txBody>
      </p:sp>
      <p:sp>
        <p:nvSpPr>
          <p:cNvPr id="3" name="Text 1"/>
          <p:cNvSpPr/>
          <p:nvPr/>
        </p:nvSpPr>
        <p:spPr>
          <a:xfrm>
            <a:off x="365760" y="0"/>
            <a:ext cx="8412480" cy="914400"/>
          </a:xfrm>
          <a:prstGeom prst="rect">
            <a:avLst/>
          </a:prstGeom>
          <a:noFill/>
          <a:ln/>
        </p:spPr>
        <p:txBody>
          <a:bodyPr wrap="square" lIns="0" tIns="0" rIns="0" bIns="0" rtlCol="0" anchor="ctr"/>
          <a:lstStyle/>
          <a:p>
            <a:pPr marL="0" indent="0" algn="l">
              <a:buNone/>
            </a:pPr>
            <a:r>
              <a:rPr lang="en-US" sz="2000" b="1" kern="0" spc="100" dirty="0">
                <a:solidFill>
                  <a:srgbClr val="FFFFFF"/>
                </a:solidFill>
                <a:latin typeface="Calibri" pitchFamily="34" charset="0"/>
                <a:ea typeface="Calibri" pitchFamily="34" charset="-122"/>
                <a:cs typeface="Calibri" pitchFamily="34" charset="-120"/>
              </a:rPr>
              <a:t>THE UK MANUFACTURING ADVANTAGE</a:t>
            </a:r>
            <a:endParaRPr lang="en-US" sz="2000" dirty="0"/>
          </a:p>
        </p:txBody>
      </p:sp>
      <p:sp>
        <p:nvSpPr>
          <p:cNvPr id="4" name="Shape 2"/>
          <p:cNvSpPr/>
          <p:nvPr/>
        </p:nvSpPr>
        <p:spPr>
          <a:xfrm>
            <a:off x="365760" y="1051560"/>
            <a:ext cx="4114800" cy="1783080"/>
          </a:xfrm>
          <a:prstGeom prst="rect">
            <a:avLst/>
          </a:prstGeom>
          <a:solidFill>
            <a:srgbClr val="FFFFFF"/>
          </a:solidFill>
          <a:ln w="12700">
            <a:solidFill>
              <a:srgbClr val="E8E8E8"/>
            </a:solidFill>
            <a:prstDash val="solid"/>
          </a:ln>
          <a:effectLst>
            <a:outerShdw blurRad="76200" dist="25400" dir="8100000" algn="bl" rotWithShape="0">
              <a:srgbClr val="000000">
                <a:alpha val="10000"/>
              </a:srgbClr>
            </a:outerShdw>
          </a:effectLst>
        </p:spPr>
        <p:txBody>
          <a:bodyPr/>
          <a:lstStyle/>
          <a:p>
            <a:endParaRPr lang="en-GB"/>
          </a:p>
        </p:txBody>
      </p:sp>
      <p:sp>
        <p:nvSpPr>
          <p:cNvPr id="5" name="Shape 3"/>
          <p:cNvSpPr/>
          <p:nvPr/>
        </p:nvSpPr>
        <p:spPr>
          <a:xfrm>
            <a:off x="365760" y="1051560"/>
            <a:ext cx="73152" cy="1783080"/>
          </a:xfrm>
          <a:prstGeom prst="rect">
            <a:avLst/>
          </a:prstGeom>
          <a:solidFill>
            <a:srgbClr val="2C5F2D"/>
          </a:solidFill>
          <a:ln w="12700">
            <a:solidFill>
              <a:srgbClr val="2C5F2D"/>
            </a:solidFill>
            <a:prstDash val="solid"/>
          </a:ln>
        </p:spPr>
        <p:txBody>
          <a:bodyPr/>
          <a:lstStyle/>
          <a:p>
            <a:endParaRPr lang="en-GB"/>
          </a:p>
        </p:txBody>
      </p:sp>
      <p:sp>
        <p:nvSpPr>
          <p:cNvPr id="6" name="Shape 4"/>
          <p:cNvSpPr/>
          <p:nvPr/>
        </p:nvSpPr>
        <p:spPr>
          <a:xfrm>
            <a:off x="548640" y="1417320"/>
            <a:ext cx="502920" cy="502920"/>
          </a:xfrm>
          <a:prstGeom prst="ellipse">
            <a:avLst/>
          </a:prstGeom>
          <a:solidFill>
            <a:srgbClr val="2C5F2D"/>
          </a:solidFill>
          <a:ln w="12700">
            <a:solidFill>
              <a:srgbClr val="2C5F2D"/>
            </a:solidFill>
            <a:prstDash val="solid"/>
          </a:ln>
        </p:spPr>
        <p:txBody>
          <a:bodyPr/>
          <a:lstStyle/>
          <a:p>
            <a:endParaRPr lang="en-GB"/>
          </a:p>
        </p:txBody>
      </p:sp>
      <p:pic>
        <p:nvPicPr>
          <p:cNvPr id="7" name="Image 0" descr="preencoded.png"/>
          <p:cNvPicPr>
            <a:picLocks noChangeAspect="1"/>
          </p:cNvPicPr>
          <p:nvPr/>
        </p:nvPicPr>
        <p:blipFill>
          <a:blip r:embed="rId3"/>
          <a:stretch>
            <a:fillRect/>
          </a:stretch>
        </p:blipFill>
        <p:spPr>
          <a:xfrm>
            <a:off x="612648" y="1463040"/>
            <a:ext cx="374904" cy="374904"/>
          </a:xfrm>
          <a:prstGeom prst="rect">
            <a:avLst/>
          </a:prstGeom>
        </p:spPr>
      </p:pic>
      <p:sp>
        <p:nvSpPr>
          <p:cNvPr id="8" name="Text 5"/>
          <p:cNvSpPr/>
          <p:nvPr/>
        </p:nvSpPr>
        <p:spPr>
          <a:xfrm>
            <a:off x="1188720" y="1161288"/>
            <a:ext cx="3154680" cy="347472"/>
          </a:xfrm>
          <a:prstGeom prst="rect">
            <a:avLst/>
          </a:prstGeom>
          <a:noFill/>
          <a:ln/>
        </p:spPr>
        <p:txBody>
          <a:bodyPr wrap="square" lIns="0" tIns="0" rIns="0" bIns="0" rtlCol="0" anchor="ctr"/>
          <a:lstStyle/>
          <a:p>
            <a:pPr marL="0" indent="0" algn="l">
              <a:buNone/>
            </a:pPr>
            <a:r>
              <a:rPr lang="en-US" sz="1400" b="1" dirty="0">
                <a:solidFill>
                  <a:srgbClr val="2A2A2A"/>
                </a:solidFill>
                <a:latin typeface="Calibri" pitchFamily="34" charset="0"/>
                <a:ea typeface="Calibri" pitchFamily="34" charset="-122"/>
                <a:cs typeface="Calibri" pitchFamily="34" charset="-120"/>
              </a:rPr>
              <a:t>Fast Lead Times</a:t>
            </a:r>
            <a:endParaRPr lang="en-US" sz="1400" dirty="0"/>
          </a:p>
        </p:txBody>
      </p:sp>
      <p:sp>
        <p:nvSpPr>
          <p:cNvPr id="9" name="Text 6"/>
          <p:cNvSpPr/>
          <p:nvPr/>
        </p:nvSpPr>
        <p:spPr>
          <a:xfrm>
            <a:off x="1188720" y="1527048"/>
            <a:ext cx="3154680" cy="1188720"/>
          </a:xfrm>
          <a:prstGeom prst="rect">
            <a:avLst/>
          </a:prstGeom>
          <a:noFill/>
          <a:ln/>
        </p:spPr>
        <p:txBody>
          <a:bodyPr wrap="square" lIns="0" tIns="0" rIns="0" bIns="0" rtlCol="0" anchor="t"/>
          <a:lstStyle/>
          <a:p>
            <a:pPr marL="0" indent="0" algn="l">
              <a:buNone/>
            </a:pPr>
            <a:r>
              <a:rPr lang="en-US" sz="1100" dirty="0">
                <a:solidFill>
                  <a:srgbClr val="6B6B6B"/>
                </a:solidFill>
                <a:latin typeface="Calibri" pitchFamily="34" charset="0"/>
                <a:ea typeface="Calibri" pitchFamily="34" charset="-122"/>
                <a:cs typeface="Calibri" pitchFamily="34" charset="-120"/>
              </a:rPr>
              <a:t>5-day standard lead times from a UK facility - no long international shipping delays or customs risk. Next day dispatch available for urgent orders.</a:t>
            </a:r>
            <a:endParaRPr lang="en-US" sz="1100" dirty="0"/>
          </a:p>
        </p:txBody>
      </p:sp>
      <p:sp>
        <p:nvSpPr>
          <p:cNvPr id="10" name="Shape 7"/>
          <p:cNvSpPr/>
          <p:nvPr/>
        </p:nvSpPr>
        <p:spPr>
          <a:xfrm>
            <a:off x="4754880" y="1051560"/>
            <a:ext cx="4114800" cy="1783080"/>
          </a:xfrm>
          <a:prstGeom prst="rect">
            <a:avLst/>
          </a:prstGeom>
          <a:solidFill>
            <a:srgbClr val="FFFFFF"/>
          </a:solidFill>
          <a:ln w="12700">
            <a:solidFill>
              <a:srgbClr val="E8E8E8"/>
            </a:solidFill>
            <a:prstDash val="solid"/>
          </a:ln>
          <a:effectLst>
            <a:outerShdw blurRad="76200" dist="25400" dir="8100000" algn="bl" rotWithShape="0">
              <a:srgbClr val="000000">
                <a:alpha val="10000"/>
              </a:srgbClr>
            </a:outerShdw>
          </a:effectLst>
        </p:spPr>
        <p:txBody>
          <a:bodyPr/>
          <a:lstStyle/>
          <a:p>
            <a:endParaRPr lang="en-GB"/>
          </a:p>
        </p:txBody>
      </p:sp>
      <p:sp>
        <p:nvSpPr>
          <p:cNvPr id="11" name="Shape 8"/>
          <p:cNvSpPr/>
          <p:nvPr/>
        </p:nvSpPr>
        <p:spPr>
          <a:xfrm>
            <a:off x="4754880" y="1051560"/>
            <a:ext cx="73152" cy="1783080"/>
          </a:xfrm>
          <a:prstGeom prst="rect">
            <a:avLst/>
          </a:prstGeom>
          <a:solidFill>
            <a:srgbClr val="6AAB5F"/>
          </a:solidFill>
          <a:ln w="12700">
            <a:solidFill>
              <a:srgbClr val="6AAB5F"/>
            </a:solidFill>
            <a:prstDash val="solid"/>
          </a:ln>
        </p:spPr>
        <p:txBody>
          <a:bodyPr/>
          <a:lstStyle/>
          <a:p>
            <a:endParaRPr lang="en-GB"/>
          </a:p>
        </p:txBody>
      </p:sp>
      <p:sp>
        <p:nvSpPr>
          <p:cNvPr id="12" name="Shape 9"/>
          <p:cNvSpPr/>
          <p:nvPr/>
        </p:nvSpPr>
        <p:spPr>
          <a:xfrm>
            <a:off x="4937760" y="1417320"/>
            <a:ext cx="502920" cy="502920"/>
          </a:xfrm>
          <a:prstGeom prst="ellipse">
            <a:avLst/>
          </a:prstGeom>
          <a:solidFill>
            <a:srgbClr val="6AAB5F"/>
          </a:solidFill>
          <a:ln w="12700">
            <a:solidFill>
              <a:srgbClr val="6AAB5F"/>
            </a:solidFill>
            <a:prstDash val="solid"/>
          </a:ln>
        </p:spPr>
        <p:txBody>
          <a:bodyPr/>
          <a:lstStyle/>
          <a:p>
            <a:endParaRPr lang="en-GB"/>
          </a:p>
        </p:txBody>
      </p:sp>
      <p:pic>
        <p:nvPicPr>
          <p:cNvPr id="13" name="Image 1" descr="preencoded.png"/>
          <p:cNvPicPr>
            <a:picLocks noChangeAspect="1"/>
          </p:cNvPicPr>
          <p:nvPr/>
        </p:nvPicPr>
        <p:blipFill>
          <a:blip r:embed="rId4"/>
          <a:stretch>
            <a:fillRect/>
          </a:stretch>
        </p:blipFill>
        <p:spPr>
          <a:xfrm>
            <a:off x="5001768" y="1463040"/>
            <a:ext cx="374904" cy="374904"/>
          </a:xfrm>
          <a:prstGeom prst="rect">
            <a:avLst/>
          </a:prstGeom>
        </p:spPr>
      </p:pic>
      <p:sp>
        <p:nvSpPr>
          <p:cNvPr id="14" name="Text 10"/>
          <p:cNvSpPr/>
          <p:nvPr/>
        </p:nvSpPr>
        <p:spPr>
          <a:xfrm>
            <a:off x="5577840" y="1161288"/>
            <a:ext cx="3154680" cy="347472"/>
          </a:xfrm>
          <a:prstGeom prst="rect">
            <a:avLst/>
          </a:prstGeom>
          <a:noFill/>
          <a:ln/>
        </p:spPr>
        <p:txBody>
          <a:bodyPr wrap="square" lIns="0" tIns="0" rIns="0" bIns="0" rtlCol="0" anchor="ctr"/>
          <a:lstStyle/>
          <a:p>
            <a:pPr marL="0" indent="0" algn="l">
              <a:buNone/>
            </a:pPr>
            <a:r>
              <a:rPr lang="en-US" sz="1400" b="1" dirty="0">
                <a:solidFill>
                  <a:srgbClr val="2A2A2A"/>
                </a:solidFill>
                <a:latin typeface="Calibri" pitchFamily="34" charset="0"/>
                <a:ea typeface="Calibri" pitchFamily="34" charset="-122"/>
                <a:cs typeface="Calibri" pitchFamily="34" charset="-120"/>
              </a:rPr>
              <a:t>Lower Carbon Miles</a:t>
            </a:r>
            <a:endParaRPr lang="en-US" sz="1400" dirty="0"/>
          </a:p>
        </p:txBody>
      </p:sp>
      <p:sp>
        <p:nvSpPr>
          <p:cNvPr id="15" name="Text 11"/>
          <p:cNvSpPr/>
          <p:nvPr/>
        </p:nvSpPr>
        <p:spPr>
          <a:xfrm>
            <a:off x="5577840" y="1527048"/>
            <a:ext cx="3154680" cy="1188720"/>
          </a:xfrm>
          <a:prstGeom prst="rect">
            <a:avLst/>
          </a:prstGeom>
          <a:noFill/>
          <a:ln/>
        </p:spPr>
        <p:txBody>
          <a:bodyPr wrap="square" lIns="0" tIns="0" rIns="0" bIns="0" rtlCol="0" anchor="t"/>
          <a:lstStyle/>
          <a:p>
            <a:pPr marL="0" indent="0" algn="l">
              <a:buNone/>
            </a:pPr>
            <a:r>
              <a:rPr lang="en-US" sz="1100" dirty="0">
                <a:solidFill>
                  <a:srgbClr val="6B6B6B"/>
                </a:solidFill>
                <a:latin typeface="Calibri" pitchFamily="34" charset="0"/>
                <a:ea typeface="Calibri" pitchFamily="34" charset="-122"/>
                <a:cs typeface="Calibri" pitchFamily="34" charset="-120"/>
              </a:rPr>
              <a:t>UK production means significantly shorter supply chains, reducing transport emissions versus imported alternatives.</a:t>
            </a:r>
            <a:endParaRPr lang="en-US" sz="1100" dirty="0"/>
          </a:p>
        </p:txBody>
      </p:sp>
      <p:sp>
        <p:nvSpPr>
          <p:cNvPr id="16" name="Shape 12"/>
          <p:cNvSpPr/>
          <p:nvPr/>
        </p:nvSpPr>
        <p:spPr>
          <a:xfrm>
            <a:off x="365760" y="3017520"/>
            <a:ext cx="4114800" cy="1783080"/>
          </a:xfrm>
          <a:prstGeom prst="rect">
            <a:avLst/>
          </a:prstGeom>
          <a:solidFill>
            <a:srgbClr val="FFFFFF"/>
          </a:solidFill>
          <a:ln w="12700">
            <a:solidFill>
              <a:srgbClr val="E8E8E8"/>
            </a:solidFill>
            <a:prstDash val="solid"/>
          </a:ln>
          <a:effectLst>
            <a:outerShdw blurRad="76200" dist="25400" dir="8100000" algn="bl" rotWithShape="0">
              <a:srgbClr val="000000">
                <a:alpha val="10000"/>
              </a:srgbClr>
            </a:outerShdw>
          </a:effectLst>
        </p:spPr>
        <p:txBody>
          <a:bodyPr/>
          <a:lstStyle/>
          <a:p>
            <a:endParaRPr lang="en-GB"/>
          </a:p>
        </p:txBody>
      </p:sp>
      <p:sp>
        <p:nvSpPr>
          <p:cNvPr id="17" name="Shape 13"/>
          <p:cNvSpPr/>
          <p:nvPr/>
        </p:nvSpPr>
        <p:spPr>
          <a:xfrm>
            <a:off x="365760" y="3017520"/>
            <a:ext cx="73152" cy="1783080"/>
          </a:xfrm>
          <a:prstGeom prst="rect">
            <a:avLst/>
          </a:prstGeom>
          <a:solidFill>
            <a:srgbClr val="C8820A"/>
          </a:solidFill>
          <a:ln w="12700">
            <a:solidFill>
              <a:srgbClr val="C8820A"/>
            </a:solidFill>
            <a:prstDash val="solid"/>
          </a:ln>
        </p:spPr>
        <p:txBody>
          <a:bodyPr/>
          <a:lstStyle/>
          <a:p>
            <a:endParaRPr lang="en-GB"/>
          </a:p>
        </p:txBody>
      </p:sp>
      <p:sp>
        <p:nvSpPr>
          <p:cNvPr id="18" name="Shape 14"/>
          <p:cNvSpPr/>
          <p:nvPr/>
        </p:nvSpPr>
        <p:spPr>
          <a:xfrm>
            <a:off x="548640" y="3383280"/>
            <a:ext cx="502920" cy="502920"/>
          </a:xfrm>
          <a:prstGeom prst="ellipse">
            <a:avLst/>
          </a:prstGeom>
          <a:solidFill>
            <a:srgbClr val="C8820A"/>
          </a:solidFill>
          <a:ln w="12700">
            <a:solidFill>
              <a:srgbClr val="C8820A"/>
            </a:solidFill>
            <a:prstDash val="solid"/>
          </a:ln>
        </p:spPr>
        <p:txBody>
          <a:bodyPr/>
          <a:lstStyle/>
          <a:p>
            <a:endParaRPr lang="en-GB"/>
          </a:p>
        </p:txBody>
      </p:sp>
      <p:pic>
        <p:nvPicPr>
          <p:cNvPr id="19" name="Image 2" descr="preencoded.png"/>
          <p:cNvPicPr>
            <a:picLocks noChangeAspect="1"/>
          </p:cNvPicPr>
          <p:nvPr/>
        </p:nvPicPr>
        <p:blipFill>
          <a:blip r:embed="rId5"/>
          <a:stretch>
            <a:fillRect/>
          </a:stretch>
        </p:blipFill>
        <p:spPr>
          <a:xfrm>
            <a:off x="612648" y="3429000"/>
            <a:ext cx="374904" cy="374904"/>
          </a:xfrm>
          <a:prstGeom prst="rect">
            <a:avLst/>
          </a:prstGeom>
        </p:spPr>
      </p:pic>
      <p:sp>
        <p:nvSpPr>
          <p:cNvPr id="20" name="Text 15"/>
          <p:cNvSpPr/>
          <p:nvPr/>
        </p:nvSpPr>
        <p:spPr>
          <a:xfrm>
            <a:off x="1188720" y="3127248"/>
            <a:ext cx="3154680" cy="347472"/>
          </a:xfrm>
          <a:prstGeom prst="rect">
            <a:avLst/>
          </a:prstGeom>
          <a:noFill/>
          <a:ln/>
        </p:spPr>
        <p:txBody>
          <a:bodyPr wrap="square" lIns="0" tIns="0" rIns="0" bIns="0" rtlCol="0" anchor="ctr"/>
          <a:lstStyle/>
          <a:p>
            <a:pPr marL="0" indent="0" algn="l">
              <a:buNone/>
            </a:pPr>
            <a:r>
              <a:rPr lang="en-US" sz="1400" b="1" dirty="0">
                <a:solidFill>
                  <a:srgbClr val="2A2A2A"/>
                </a:solidFill>
                <a:latin typeface="Calibri" pitchFamily="34" charset="0"/>
                <a:ea typeface="Calibri" pitchFamily="34" charset="-122"/>
                <a:cs typeface="Calibri" pitchFamily="34" charset="-120"/>
              </a:rPr>
              <a:t>Full Traceability</a:t>
            </a:r>
            <a:endParaRPr lang="en-US" sz="1400" dirty="0"/>
          </a:p>
        </p:txBody>
      </p:sp>
      <p:sp>
        <p:nvSpPr>
          <p:cNvPr id="21" name="Text 16"/>
          <p:cNvSpPr/>
          <p:nvPr/>
        </p:nvSpPr>
        <p:spPr>
          <a:xfrm>
            <a:off x="1188720" y="3493008"/>
            <a:ext cx="3154680" cy="1188720"/>
          </a:xfrm>
          <a:prstGeom prst="rect">
            <a:avLst/>
          </a:prstGeom>
          <a:noFill/>
          <a:ln/>
        </p:spPr>
        <p:txBody>
          <a:bodyPr wrap="square" lIns="0" tIns="0" rIns="0" bIns="0" rtlCol="0" anchor="t"/>
          <a:lstStyle/>
          <a:p>
            <a:pPr marL="0" indent="0" algn="l">
              <a:buNone/>
            </a:pPr>
            <a:r>
              <a:rPr lang="en-US" sz="1100" dirty="0">
                <a:solidFill>
                  <a:srgbClr val="6B6B6B"/>
                </a:solidFill>
                <a:latin typeface="Calibri" pitchFamily="34" charset="0"/>
                <a:ea typeface="Calibri" pitchFamily="34" charset="-122"/>
                <a:cs typeface="Calibri" pitchFamily="34" charset="-120"/>
              </a:rPr>
              <a:t>Every stage of production is carried out in the UK, offering genuine visibility and accountability.</a:t>
            </a:r>
            <a:endParaRPr lang="en-US" sz="1100" dirty="0"/>
          </a:p>
        </p:txBody>
      </p:sp>
      <p:sp>
        <p:nvSpPr>
          <p:cNvPr id="22" name="Shape 17"/>
          <p:cNvSpPr/>
          <p:nvPr/>
        </p:nvSpPr>
        <p:spPr>
          <a:xfrm>
            <a:off x="4754880" y="3017520"/>
            <a:ext cx="4114800" cy="1783080"/>
          </a:xfrm>
          <a:prstGeom prst="rect">
            <a:avLst/>
          </a:prstGeom>
          <a:solidFill>
            <a:srgbClr val="FFFFFF"/>
          </a:solidFill>
          <a:ln w="12700">
            <a:solidFill>
              <a:srgbClr val="E8E8E8"/>
            </a:solidFill>
            <a:prstDash val="solid"/>
          </a:ln>
          <a:effectLst>
            <a:outerShdw blurRad="76200" dist="25400" dir="8100000" algn="bl" rotWithShape="0">
              <a:srgbClr val="000000">
                <a:alpha val="10000"/>
              </a:srgbClr>
            </a:outerShdw>
          </a:effectLst>
        </p:spPr>
        <p:txBody>
          <a:bodyPr/>
          <a:lstStyle/>
          <a:p>
            <a:endParaRPr lang="en-GB"/>
          </a:p>
        </p:txBody>
      </p:sp>
      <p:sp>
        <p:nvSpPr>
          <p:cNvPr id="23" name="Shape 18"/>
          <p:cNvSpPr/>
          <p:nvPr/>
        </p:nvSpPr>
        <p:spPr>
          <a:xfrm>
            <a:off x="4754880" y="3017520"/>
            <a:ext cx="73152" cy="1783080"/>
          </a:xfrm>
          <a:prstGeom prst="rect">
            <a:avLst/>
          </a:prstGeom>
          <a:solidFill>
            <a:srgbClr val="2C5F2D"/>
          </a:solidFill>
          <a:ln w="12700">
            <a:solidFill>
              <a:srgbClr val="2C5F2D"/>
            </a:solidFill>
            <a:prstDash val="solid"/>
          </a:ln>
        </p:spPr>
        <p:txBody>
          <a:bodyPr/>
          <a:lstStyle/>
          <a:p>
            <a:endParaRPr lang="en-GB"/>
          </a:p>
        </p:txBody>
      </p:sp>
      <p:sp>
        <p:nvSpPr>
          <p:cNvPr id="24" name="Shape 19"/>
          <p:cNvSpPr/>
          <p:nvPr/>
        </p:nvSpPr>
        <p:spPr>
          <a:xfrm>
            <a:off x="4937760" y="3383280"/>
            <a:ext cx="502920" cy="502920"/>
          </a:xfrm>
          <a:prstGeom prst="ellipse">
            <a:avLst/>
          </a:prstGeom>
          <a:solidFill>
            <a:srgbClr val="2C5F2D"/>
          </a:solidFill>
          <a:ln w="12700">
            <a:solidFill>
              <a:srgbClr val="2C5F2D"/>
            </a:solidFill>
            <a:prstDash val="solid"/>
          </a:ln>
        </p:spPr>
        <p:txBody>
          <a:bodyPr/>
          <a:lstStyle/>
          <a:p>
            <a:endParaRPr lang="en-GB"/>
          </a:p>
        </p:txBody>
      </p:sp>
      <p:pic>
        <p:nvPicPr>
          <p:cNvPr id="25" name="Image 3" descr="preencoded.png"/>
          <p:cNvPicPr>
            <a:picLocks noChangeAspect="1"/>
          </p:cNvPicPr>
          <p:nvPr/>
        </p:nvPicPr>
        <p:blipFill>
          <a:blip r:embed="rId6"/>
          <a:stretch>
            <a:fillRect/>
          </a:stretch>
        </p:blipFill>
        <p:spPr>
          <a:xfrm>
            <a:off x="5001768" y="3429000"/>
            <a:ext cx="374904" cy="374904"/>
          </a:xfrm>
          <a:prstGeom prst="rect">
            <a:avLst/>
          </a:prstGeom>
        </p:spPr>
      </p:pic>
      <p:sp>
        <p:nvSpPr>
          <p:cNvPr id="26" name="Text 20"/>
          <p:cNvSpPr/>
          <p:nvPr/>
        </p:nvSpPr>
        <p:spPr>
          <a:xfrm>
            <a:off x="5577840" y="3127248"/>
            <a:ext cx="3154680" cy="347472"/>
          </a:xfrm>
          <a:prstGeom prst="rect">
            <a:avLst/>
          </a:prstGeom>
          <a:noFill/>
          <a:ln/>
        </p:spPr>
        <p:txBody>
          <a:bodyPr wrap="square" lIns="0" tIns="0" rIns="0" bIns="0" rtlCol="0" anchor="ctr"/>
          <a:lstStyle/>
          <a:p>
            <a:pPr marL="0" indent="0" algn="l">
              <a:buNone/>
            </a:pPr>
            <a:r>
              <a:rPr lang="en-US" sz="1400" b="1" dirty="0">
                <a:solidFill>
                  <a:srgbClr val="2A2A2A"/>
                </a:solidFill>
                <a:latin typeface="Calibri" pitchFamily="34" charset="0"/>
                <a:ea typeface="Calibri" pitchFamily="34" charset="-122"/>
                <a:cs typeface="Calibri" pitchFamily="34" charset="-120"/>
              </a:rPr>
              <a:t>Award-Winning Quality</a:t>
            </a:r>
            <a:endParaRPr lang="en-US" sz="1400" dirty="0"/>
          </a:p>
        </p:txBody>
      </p:sp>
      <p:sp>
        <p:nvSpPr>
          <p:cNvPr id="27" name="Text 21"/>
          <p:cNvSpPr/>
          <p:nvPr/>
        </p:nvSpPr>
        <p:spPr>
          <a:xfrm>
            <a:off x="5577840" y="3493008"/>
            <a:ext cx="3154680" cy="1188720"/>
          </a:xfrm>
          <a:prstGeom prst="rect">
            <a:avLst/>
          </a:prstGeom>
          <a:noFill/>
          <a:ln/>
        </p:spPr>
        <p:txBody>
          <a:bodyPr wrap="square" lIns="0" tIns="0" rIns="0" bIns="0" rtlCol="0" anchor="t"/>
          <a:lstStyle/>
          <a:p>
            <a:pPr marL="0" indent="0" algn="l">
              <a:buNone/>
            </a:pPr>
            <a:r>
              <a:rPr lang="en-US" sz="1100" dirty="0">
                <a:solidFill>
                  <a:srgbClr val="6B6B6B"/>
                </a:solidFill>
                <a:latin typeface="Calibri" pitchFamily="34" charset="0"/>
                <a:ea typeface="Calibri" pitchFamily="34" charset="-122"/>
                <a:cs typeface="Calibri" pitchFamily="34" charset="-120"/>
              </a:rPr>
              <a:t>Independently recognised excellence - BPMA Supplier of the Year shortlisted, with multiple award-winning products.</a:t>
            </a:r>
            <a:endParaRPr lang="en-US" sz="11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5F3EE"/>
        </a:solidFill>
        <a:effectLst/>
      </p:bgPr>
    </p:bg>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6AAB5F"/>
          </a:solidFill>
          <a:ln w="12700">
            <a:solidFill>
              <a:srgbClr val="6AAB5F"/>
            </a:solidFill>
            <a:prstDash val="solid"/>
          </a:ln>
        </p:spPr>
        <p:txBody>
          <a:bodyPr/>
          <a:lstStyle/>
          <a:p>
            <a:endParaRPr lang="en-GB"/>
          </a:p>
        </p:txBody>
      </p:sp>
      <p:sp>
        <p:nvSpPr>
          <p:cNvPr id="3" name="Text 1"/>
          <p:cNvSpPr/>
          <p:nvPr/>
        </p:nvSpPr>
        <p:spPr>
          <a:xfrm>
            <a:off x="365760" y="0"/>
            <a:ext cx="8412480" cy="914400"/>
          </a:xfrm>
          <a:prstGeom prst="rect">
            <a:avLst/>
          </a:prstGeom>
          <a:noFill/>
          <a:ln/>
        </p:spPr>
        <p:txBody>
          <a:bodyPr wrap="square" lIns="0" tIns="0" rIns="0" bIns="0" rtlCol="0" anchor="ctr"/>
          <a:lstStyle/>
          <a:p>
            <a:pPr marL="0" indent="0" algn="l">
              <a:buNone/>
            </a:pPr>
            <a:r>
              <a:rPr lang="en-US" sz="2000" b="1" kern="0" spc="100" dirty="0">
                <a:solidFill>
                  <a:srgbClr val="FFFFFF"/>
                </a:solidFill>
                <a:latin typeface="Calibri" pitchFamily="34" charset="0"/>
                <a:ea typeface="Calibri" pitchFamily="34" charset="-122"/>
                <a:cs typeface="Calibri" pitchFamily="34" charset="-120"/>
              </a:rPr>
              <a:t>THE BRANDING OPPORTUNITY</a:t>
            </a:r>
            <a:endParaRPr lang="en-US" sz="2000" dirty="0"/>
          </a:p>
        </p:txBody>
      </p:sp>
      <p:sp>
        <p:nvSpPr>
          <p:cNvPr id="4" name="Text 2"/>
          <p:cNvSpPr/>
          <p:nvPr/>
        </p:nvSpPr>
        <p:spPr>
          <a:xfrm>
            <a:off x="365760" y="1097280"/>
            <a:ext cx="5029200" cy="822960"/>
          </a:xfrm>
          <a:prstGeom prst="rect">
            <a:avLst/>
          </a:prstGeom>
          <a:noFill/>
          <a:ln/>
        </p:spPr>
        <p:txBody>
          <a:bodyPr wrap="square" lIns="0" tIns="0" rIns="0" bIns="0" rtlCol="0" anchor="t"/>
          <a:lstStyle/>
          <a:p>
            <a:pPr marL="0" indent="0" algn="l">
              <a:buNone/>
            </a:pPr>
            <a:r>
              <a:rPr lang="en-US" sz="2200" b="1" dirty="0">
                <a:solidFill>
                  <a:srgbClr val="2C5F2D"/>
                </a:solidFill>
                <a:latin typeface="Cambria" pitchFamily="34" charset="0"/>
                <a:ea typeface="Cambria" pitchFamily="34" charset="-122"/>
                <a:cs typeface="Cambria" pitchFamily="34" charset="-120"/>
              </a:rPr>
              <a:t>Every product carries</a:t>
            </a:r>
            <a:endParaRPr lang="en-US" sz="2200" dirty="0"/>
          </a:p>
          <a:p>
            <a:pPr marL="0" indent="0" algn="l">
              <a:buNone/>
            </a:pPr>
            <a:r>
              <a:rPr lang="en-US" sz="2200" b="1" dirty="0">
                <a:solidFill>
                  <a:srgbClr val="2C5F2D"/>
                </a:solidFill>
                <a:latin typeface="Cambria" pitchFamily="34" charset="0"/>
                <a:ea typeface="Cambria" pitchFamily="34" charset="-122"/>
                <a:cs typeface="Cambria" pitchFamily="34" charset="-120"/>
              </a:rPr>
              <a:t>your brand's values.</a:t>
            </a:r>
            <a:endParaRPr lang="en-US" sz="2200" dirty="0"/>
          </a:p>
        </p:txBody>
      </p:sp>
      <p:sp>
        <p:nvSpPr>
          <p:cNvPr id="5" name="Text 3"/>
          <p:cNvSpPr/>
          <p:nvPr/>
        </p:nvSpPr>
        <p:spPr>
          <a:xfrm>
            <a:off x="365760" y="2011680"/>
            <a:ext cx="5029200" cy="1005840"/>
          </a:xfrm>
          <a:prstGeom prst="rect">
            <a:avLst/>
          </a:prstGeom>
          <a:noFill/>
          <a:ln/>
        </p:spPr>
        <p:txBody>
          <a:bodyPr wrap="square" lIns="0" tIns="0" rIns="0" bIns="0" rtlCol="0" anchor="t"/>
          <a:lstStyle/>
          <a:p>
            <a:pPr marL="0" indent="0" algn="l">
              <a:buNone/>
            </a:pPr>
            <a:r>
              <a:rPr lang="en-US" sz="1300" dirty="0">
                <a:solidFill>
                  <a:srgbClr val="2A2A2A"/>
                </a:solidFill>
                <a:latin typeface="Calibri" pitchFamily="34" charset="0"/>
                <a:ea typeface="Calibri" pitchFamily="34" charset="-122"/>
                <a:cs typeface="Calibri" pitchFamily="34" charset="-120"/>
              </a:rPr>
              <a:t>When it carries your brand, it carries your values too. Choosing UK-made, recycled promotional merchandise communicates something important - that your organisation takes its responsibilities seriously.</a:t>
            </a:r>
            <a:endParaRPr lang="en-US" sz="1300" dirty="0"/>
          </a:p>
        </p:txBody>
      </p:sp>
      <p:sp>
        <p:nvSpPr>
          <p:cNvPr id="6" name="Text 4"/>
          <p:cNvSpPr/>
          <p:nvPr/>
        </p:nvSpPr>
        <p:spPr>
          <a:xfrm>
            <a:off x="365760" y="3154680"/>
            <a:ext cx="5029200" cy="1828800"/>
          </a:xfrm>
          <a:prstGeom prst="rect">
            <a:avLst/>
          </a:prstGeom>
          <a:noFill/>
          <a:ln/>
        </p:spPr>
        <p:txBody>
          <a:bodyPr wrap="square" lIns="0" tIns="0" rIns="0" bIns="0" rtlCol="0" anchor="t"/>
          <a:lstStyle/>
          <a:p>
            <a:pPr marL="342900" indent="-342900">
              <a:buSzPct val="100000"/>
              <a:buChar char="•"/>
            </a:pPr>
            <a:r>
              <a:rPr lang="en-US" sz="1200" dirty="0">
                <a:solidFill>
                  <a:srgbClr val="2A2A2A"/>
                </a:solidFill>
                <a:latin typeface="Calibri" pitchFamily="34" charset="0"/>
                <a:ea typeface="Calibri" pitchFamily="34" charset="-122"/>
                <a:cs typeface="Calibri" pitchFamily="34" charset="-120"/>
              </a:rPr>
              <a:t>Always recycled, designed to last</a:t>
            </a:r>
          </a:p>
          <a:p>
            <a:pPr marL="342900" indent="-342900">
              <a:buSzPct val="100000"/>
              <a:buChar char="•"/>
            </a:pPr>
            <a:r>
              <a:rPr lang="en-US" sz="1200" dirty="0">
                <a:solidFill>
                  <a:srgbClr val="2A2A2A"/>
                </a:solidFill>
                <a:latin typeface="Calibri" pitchFamily="34" charset="0"/>
                <a:ea typeface="Calibri" pitchFamily="34" charset="-122"/>
                <a:cs typeface="Calibri" pitchFamily="34" charset="-120"/>
              </a:rPr>
              <a:t>Full-</a:t>
            </a:r>
            <a:r>
              <a:rPr lang="en-US" sz="1200" dirty="0" err="1">
                <a:solidFill>
                  <a:srgbClr val="2A2A2A"/>
                </a:solidFill>
                <a:latin typeface="Calibri" pitchFamily="34" charset="0"/>
                <a:ea typeface="Calibri" pitchFamily="34" charset="-122"/>
                <a:cs typeface="Calibri" pitchFamily="34" charset="-120"/>
              </a:rPr>
              <a:t>colour</a:t>
            </a:r>
            <a:r>
              <a:rPr lang="en-US" sz="1200" dirty="0">
                <a:solidFill>
                  <a:srgbClr val="2A2A2A"/>
                </a:solidFill>
                <a:latin typeface="Calibri" pitchFamily="34" charset="0"/>
                <a:ea typeface="Calibri" pitchFamily="34" charset="-122"/>
                <a:cs typeface="Calibri" pitchFamily="34" charset="-120"/>
              </a:rPr>
              <a:t> CMYK print</a:t>
            </a:r>
          </a:p>
          <a:p>
            <a:pPr marL="342900" indent="-342900">
              <a:buSzPct val="100000"/>
              <a:buChar char="•"/>
            </a:pPr>
            <a:r>
              <a:rPr lang="en-US" sz="1200" dirty="0">
                <a:solidFill>
                  <a:srgbClr val="2A2A2A"/>
                </a:solidFill>
                <a:latin typeface="Calibri" pitchFamily="34" charset="0"/>
                <a:ea typeface="Calibri" pitchFamily="34" charset="-122"/>
                <a:cs typeface="Calibri" pitchFamily="34" charset="-120"/>
              </a:rPr>
              <a:t>Consistent, high-quality finish on every unit</a:t>
            </a:r>
            <a:endParaRPr lang="en-US" sz="1200" dirty="0"/>
          </a:p>
          <a:p>
            <a:pPr marL="342900" indent="-342900">
              <a:buSzPct val="100000"/>
              <a:buChar char="•"/>
            </a:pPr>
            <a:r>
              <a:rPr lang="en-US" sz="1200" dirty="0">
                <a:solidFill>
                  <a:srgbClr val="2A2A2A"/>
                </a:solidFill>
                <a:latin typeface="Calibri" pitchFamily="34" charset="0"/>
                <a:ea typeface="Calibri" pitchFamily="34" charset="-122"/>
                <a:cs typeface="Calibri" pitchFamily="34" charset="-120"/>
              </a:rPr>
              <a:t>Ideal for events, hospitality, and corporate gifting</a:t>
            </a:r>
          </a:p>
          <a:p>
            <a:pPr marL="342900" indent="-342900">
              <a:buSzPct val="100000"/>
              <a:buFontTx/>
              <a:buChar char="•"/>
            </a:pPr>
            <a:r>
              <a:rPr lang="en-US" sz="1200" dirty="0">
                <a:solidFill>
                  <a:srgbClr val="2A2A2A"/>
                </a:solidFill>
                <a:latin typeface="Calibri" pitchFamily="34" charset="0"/>
                <a:ea typeface="Calibri" pitchFamily="34" charset="-122"/>
                <a:cs typeface="Calibri" pitchFamily="34" charset="-120"/>
              </a:rPr>
              <a:t>Custom shapes and bespoke tooling available</a:t>
            </a:r>
            <a:endParaRPr lang="en-US" sz="1200" dirty="0"/>
          </a:p>
        </p:txBody>
      </p:sp>
      <p:sp>
        <p:nvSpPr>
          <p:cNvPr id="7" name="Shape 5"/>
          <p:cNvSpPr/>
          <p:nvPr/>
        </p:nvSpPr>
        <p:spPr>
          <a:xfrm>
            <a:off x="5669280" y="1005840"/>
            <a:ext cx="3200400" cy="3840480"/>
          </a:xfrm>
          <a:prstGeom prst="rect">
            <a:avLst/>
          </a:prstGeom>
          <a:solidFill>
            <a:srgbClr val="2C5F2D"/>
          </a:solidFill>
          <a:ln w="12700">
            <a:solidFill>
              <a:srgbClr val="2C5F2D"/>
            </a:solidFill>
            <a:prstDash val="solid"/>
          </a:ln>
          <a:effectLst>
            <a:outerShdw blurRad="101600" dist="38100" dir="8100000" algn="bl" rotWithShape="0">
              <a:srgbClr val="000000">
                <a:alpha val="12000"/>
              </a:srgbClr>
            </a:outerShdw>
          </a:effectLst>
        </p:spPr>
        <p:txBody>
          <a:bodyPr/>
          <a:lstStyle/>
          <a:p>
            <a:endParaRPr lang="en-GB"/>
          </a:p>
        </p:txBody>
      </p:sp>
      <p:pic>
        <p:nvPicPr>
          <p:cNvPr id="8" name="Image 0" descr="preencoded.png"/>
          <p:cNvPicPr>
            <a:picLocks noChangeAspect="1"/>
          </p:cNvPicPr>
          <p:nvPr/>
        </p:nvPicPr>
        <p:blipFill>
          <a:blip r:embed="rId3">
            <a:alphaModFix amt="85000"/>
          </a:blip>
          <a:stretch>
            <a:fillRect/>
          </a:stretch>
        </p:blipFill>
        <p:spPr>
          <a:xfrm>
            <a:off x="6858000" y="1234440"/>
            <a:ext cx="822960" cy="822960"/>
          </a:xfrm>
          <a:prstGeom prst="rect">
            <a:avLst/>
          </a:prstGeom>
        </p:spPr>
      </p:pic>
      <p:sp>
        <p:nvSpPr>
          <p:cNvPr id="9" name="Text 6"/>
          <p:cNvSpPr/>
          <p:nvPr/>
        </p:nvSpPr>
        <p:spPr>
          <a:xfrm>
            <a:off x="5852160" y="2194560"/>
            <a:ext cx="2834640" cy="1463040"/>
          </a:xfrm>
          <a:prstGeom prst="rect">
            <a:avLst/>
          </a:prstGeom>
          <a:noFill/>
          <a:ln/>
        </p:spPr>
        <p:txBody>
          <a:bodyPr wrap="square" lIns="0" tIns="0" rIns="0" bIns="0" rtlCol="0" anchor="ctr"/>
          <a:lstStyle/>
          <a:p>
            <a:pPr marL="0" indent="0" algn="ctr">
              <a:buNone/>
            </a:pPr>
            <a:r>
              <a:rPr lang="en-US" sz="1300" i="1" dirty="0">
                <a:solidFill>
                  <a:srgbClr val="FFFFFF"/>
                </a:solidFill>
                <a:latin typeface="Cambria" pitchFamily="34" charset="0"/>
                <a:ea typeface="Cambria" pitchFamily="34" charset="-122"/>
                <a:cs typeface="Cambria" pitchFamily="34" charset="-120"/>
              </a:rPr>
              <a:t>Your brand deserves to be associated with products that reflect the standards your customers expect.</a:t>
            </a:r>
            <a:endParaRPr lang="en-US" sz="1300" dirty="0"/>
          </a:p>
        </p:txBody>
      </p:sp>
      <p:sp>
        <p:nvSpPr>
          <p:cNvPr id="10" name="Shape 7"/>
          <p:cNvSpPr/>
          <p:nvPr/>
        </p:nvSpPr>
        <p:spPr>
          <a:xfrm>
            <a:off x="6217920" y="3703320"/>
            <a:ext cx="2194560" cy="45720"/>
          </a:xfrm>
          <a:prstGeom prst="rect">
            <a:avLst/>
          </a:prstGeom>
          <a:solidFill>
            <a:srgbClr val="6AAB5F"/>
          </a:solidFill>
          <a:ln w="12700">
            <a:solidFill>
              <a:srgbClr val="6AAB5F"/>
            </a:solidFill>
            <a:prstDash val="solid"/>
          </a:ln>
        </p:spPr>
        <p:txBody>
          <a:bodyPr/>
          <a:lstStyle/>
          <a:p>
            <a:endParaRPr lang="en-GB"/>
          </a:p>
        </p:txBody>
      </p:sp>
      <p:sp>
        <p:nvSpPr>
          <p:cNvPr id="11" name="Text 8"/>
          <p:cNvSpPr/>
          <p:nvPr/>
        </p:nvSpPr>
        <p:spPr>
          <a:xfrm>
            <a:off x="5806440" y="3886200"/>
            <a:ext cx="2880360" cy="731520"/>
          </a:xfrm>
          <a:prstGeom prst="rect">
            <a:avLst/>
          </a:prstGeom>
          <a:noFill/>
          <a:ln/>
        </p:spPr>
        <p:txBody>
          <a:bodyPr wrap="square" lIns="0" tIns="0" rIns="0" bIns="0" rtlCol="0" anchor="ctr"/>
          <a:lstStyle/>
          <a:p>
            <a:pPr marL="0" indent="0" algn="ctr">
              <a:buNone/>
            </a:pPr>
            <a:r>
              <a:rPr lang="en-US" sz="1400" b="1" kern="0" spc="100" dirty="0">
                <a:solidFill>
                  <a:srgbClr val="A8D5A2"/>
                </a:solidFill>
                <a:latin typeface="Calibri" pitchFamily="34" charset="0"/>
                <a:ea typeface="Calibri" pitchFamily="34" charset="-122"/>
                <a:cs typeface="Calibri" pitchFamily="34" charset="-120"/>
              </a:rPr>
              <a:t>CHOOSE SUSTAINABLE.</a:t>
            </a:r>
            <a:endParaRPr lang="en-US" sz="1400" dirty="0"/>
          </a:p>
          <a:p>
            <a:pPr marL="0" indent="0" algn="ctr">
              <a:buNone/>
            </a:pPr>
            <a:r>
              <a:rPr lang="en-US" sz="1400" b="1" kern="0" spc="100" dirty="0">
                <a:solidFill>
                  <a:srgbClr val="A8D5A2"/>
                </a:solidFill>
                <a:latin typeface="Calibri" pitchFamily="34" charset="0"/>
                <a:ea typeface="Calibri" pitchFamily="34" charset="-122"/>
                <a:cs typeface="Calibri" pitchFamily="34" charset="-120"/>
              </a:rPr>
              <a:t>CHOOSE UK.</a:t>
            </a:r>
            <a:endParaRPr lang="en-US" sz="1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AFAF8"/>
        </a:solidFill>
        <a:effectLst/>
      </p:bgPr>
    </p:bg>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2C5F2D"/>
          </a:solidFill>
          <a:ln w="12700">
            <a:solidFill>
              <a:srgbClr val="2C5F2D"/>
            </a:solidFill>
            <a:prstDash val="solid"/>
          </a:ln>
        </p:spPr>
        <p:txBody>
          <a:bodyPr/>
          <a:lstStyle/>
          <a:p>
            <a:endParaRPr lang="en-GB"/>
          </a:p>
        </p:txBody>
      </p:sp>
      <p:sp>
        <p:nvSpPr>
          <p:cNvPr id="3" name="Text 1"/>
          <p:cNvSpPr/>
          <p:nvPr/>
        </p:nvSpPr>
        <p:spPr>
          <a:xfrm>
            <a:off x="365760" y="0"/>
            <a:ext cx="8412480" cy="914400"/>
          </a:xfrm>
          <a:prstGeom prst="rect">
            <a:avLst/>
          </a:prstGeom>
          <a:noFill/>
          <a:ln/>
        </p:spPr>
        <p:txBody>
          <a:bodyPr wrap="square" lIns="0" tIns="0" rIns="0" bIns="0" rtlCol="0" anchor="ctr"/>
          <a:lstStyle/>
          <a:p>
            <a:pPr marL="0" indent="0" algn="l">
              <a:buNone/>
            </a:pPr>
            <a:r>
              <a:rPr lang="en-US" sz="1800" b="1" kern="0" spc="100" dirty="0">
                <a:solidFill>
                  <a:srgbClr val="FFFFFF"/>
                </a:solidFill>
                <a:latin typeface="Calibri" pitchFamily="34" charset="0"/>
                <a:ea typeface="Calibri" pitchFamily="34" charset="-122"/>
                <a:cs typeface="Calibri" pitchFamily="34" charset="-120"/>
              </a:rPr>
              <a:t>SIDE-BY-SIDE: SUSTAINABLE UK VS CONVENTIONAL IMPORTED</a:t>
            </a:r>
            <a:endParaRPr lang="en-US" sz="1800" dirty="0"/>
          </a:p>
        </p:txBody>
      </p:sp>
      <p:graphicFrame>
        <p:nvGraphicFramePr>
          <p:cNvPr id="9" name="Table 0"/>
          <p:cNvGraphicFramePr>
            <a:graphicFrameLocks noGrp="1"/>
          </p:cNvGraphicFramePr>
          <p:nvPr>
            <p:extLst>
              <p:ext uri="{D42A27DB-BD31-4B8C-83A1-F6EECF244321}">
                <p14:modId xmlns:p14="http://schemas.microsoft.com/office/powerpoint/2010/main" val="1579011935"/>
              </p:ext>
            </p:extLst>
          </p:nvPr>
        </p:nvGraphicFramePr>
        <p:xfrm>
          <a:off x="365760" y="1005840"/>
          <a:ext cx="8412480" cy="3931920"/>
        </p:xfrm>
        <a:graphic>
          <a:graphicData uri="http://schemas.openxmlformats.org/drawingml/2006/table">
            <a:tbl>
              <a:tblPr/>
              <a:tblGrid>
                <a:gridCol w="3657600">
                  <a:extLst>
                    <a:ext uri="{9D8B030D-6E8A-4147-A177-3AD203B41FA5}">
                      <a16:colId xmlns:a16="http://schemas.microsoft.com/office/drawing/2014/main" val="20000"/>
                    </a:ext>
                  </a:extLst>
                </a:gridCol>
                <a:gridCol w="2377440">
                  <a:extLst>
                    <a:ext uri="{9D8B030D-6E8A-4147-A177-3AD203B41FA5}">
                      <a16:colId xmlns:a16="http://schemas.microsoft.com/office/drawing/2014/main" val="20001"/>
                    </a:ext>
                  </a:extLst>
                </a:gridCol>
                <a:gridCol w="2377440">
                  <a:extLst>
                    <a:ext uri="{9D8B030D-6E8A-4147-A177-3AD203B41FA5}">
                      <a16:colId xmlns:a16="http://schemas.microsoft.com/office/drawing/2014/main" val="20002"/>
                    </a:ext>
                  </a:extLst>
                </a:gridCol>
              </a:tblGrid>
              <a:tr h="393192">
                <a:tc>
                  <a:txBody>
                    <a:bodyPr/>
                    <a:lstStyle/>
                    <a:p>
                      <a:pPr marL="0" indent="0" algn="l">
                        <a:buNone/>
                      </a:pPr>
                      <a:endParaRPr lang="en-US" sz="1200" dirty="0">
                        <a:latin typeface="Calibri" charset="0"/>
                        <a:ea typeface="Calibri" charset="0"/>
                        <a:cs typeface="Calibri" charset="0"/>
                      </a:endParaRPr>
                    </a:p>
                  </a:txBody>
                  <a:tcPr>
                    <a:lnL w="6350" cap="flat" cmpd="sng" algn="ctr">
                      <a:solidFill>
                        <a:srgbClr val="E8E8E8"/>
                      </a:solidFill>
                      <a:prstDash val="solid"/>
                      <a:round/>
                      <a:headEnd type="none" w="med" len="med"/>
                      <a:tailEnd type="none" w="med" len="med"/>
                    </a:lnL>
                    <a:lnR w="6350" cap="flat" cmpd="sng" algn="ctr">
                      <a:solidFill>
                        <a:srgbClr val="E8E8E8"/>
                      </a:solidFill>
                      <a:prstDash val="solid"/>
                      <a:round/>
                      <a:headEnd type="none" w="med" len="med"/>
                      <a:tailEnd type="none" w="med" len="med"/>
                    </a:lnR>
                    <a:lnT w="6350" cap="flat" cmpd="sng" algn="ctr">
                      <a:solidFill>
                        <a:srgbClr val="E8E8E8"/>
                      </a:solidFill>
                      <a:prstDash val="solid"/>
                      <a:round/>
                      <a:headEnd type="none" w="med" len="med"/>
                      <a:tailEnd type="none" w="med" len="med"/>
                    </a:lnT>
                    <a:lnB w="6350" cap="flat" cmpd="sng" algn="ctr">
                      <a:solidFill>
                        <a:srgbClr val="E8E8E8"/>
                      </a:solidFill>
                      <a:prstDash val="solid"/>
                      <a:round/>
                      <a:headEnd type="none" w="med" len="med"/>
                      <a:tailEnd type="none" w="med" len="med"/>
                    </a:lnB>
                    <a:solidFill>
                      <a:srgbClr val="2C5F2D"/>
                    </a:solidFill>
                  </a:tcPr>
                </a:tc>
                <a:tc>
                  <a:txBody>
                    <a:bodyPr/>
                    <a:lstStyle/>
                    <a:p>
                      <a:pPr marL="0" indent="0" algn="ctr">
                        <a:buNone/>
                      </a:pPr>
                      <a:r>
                        <a:rPr lang="en-US" sz="1200" b="1" dirty="0">
                          <a:solidFill>
                            <a:srgbClr val="FFFFFF"/>
                          </a:solidFill>
                          <a:latin typeface="Calibri" pitchFamily="34" charset="0"/>
                          <a:ea typeface="Calibri" pitchFamily="34" charset="-122"/>
                          <a:cs typeface="Calibri" pitchFamily="34" charset="-120"/>
                        </a:rPr>
                        <a:t>UK Sustainable</a:t>
                      </a:r>
                      <a:endParaRPr lang="en-US" sz="1200" dirty="0">
                        <a:latin typeface="Calibri" charset="0"/>
                        <a:ea typeface="Calibri" charset="0"/>
                        <a:cs typeface="Calibri" charset="0"/>
                      </a:endParaRPr>
                    </a:p>
                  </a:txBody>
                  <a:tcPr>
                    <a:lnL w="6350" cap="flat" cmpd="sng" algn="ctr">
                      <a:solidFill>
                        <a:srgbClr val="E8E8E8"/>
                      </a:solidFill>
                      <a:prstDash val="solid"/>
                      <a:round/>
                      <a:headEnd type="none" w="med" len="med"/>
                      <a:tailEnd type="none" w="med" len="med"/>
                    </a:lnL>
                    <a:lnR w="6350" cap="flat" cmpd="sng" algn="ctr">
                      <a:solidFill>
                        <a:srgbClr val="E8E8E8"/>
                      </a:solidFill>
                      <a:prstDash val="solid"/>
                      <a:round/>
                      <a:headEnd type="none" w="med" len="med"/>
                      <a:tailEnd type="none" w="med" len="med"/>
                    </a:lnR>
                    <a:lnT w="6350" cap="flat" cmpd="sng" algn="ctr">
                      <a:solidFill>
                        <a:srgbClr val="E8E8E8"/>
                      </a:solidFill>
                      <a:prstDash val="solid"/>
                      <a:round/>
                      <a:headEnd type="none" w="med" len="med"/>
                      <a:tailEnd type="none" w="med" len="med"/>
                    </a:lnT>
                    <a:lnB w="6350" cap="flat" cmpd="sng" algn="ctr">
                      <a:solidFill>
                        <a:srgbClr val="E8E8E8"/>
                      </a:solidFill>
                      <a:prstDash val="solid"/>
                      <a:round/>
                      <a:headEnd type="none" w="med" len="med"/>
                      <a:tailEnd type="none" w="med" len="med"/>
                    </a:lnB>
                    <a:solidFill>
                      <a:srgbClr val="6AAB5F"/>
                    </a:solidFill>
                  </a:tcPr>
                </a:tc>
                <a:tc>
                  <a:txBody>
                    <a:bodyPr/>
                    <a:lstStyle/>
                    <a:p>
                      <a:pPr marL="0" indent="0" algn="ctr">
                        <a:buNone/>
                      </a:pPr>
                      <a:r>
                        <a:rPr lang="en-US" sz="1200" b="1" dirty="0">
                          <a:solidFill>
                            <a:srgbClr val="FFFFFF"/>
                          </a:solidFill>
                          <a:latin typeface="Calibri" pitchFamily="34" charset="0"/>
                          <a:ea typeface="Calibri" pitchFamily="34" charset="-122"/>
                          <a:cs typeface="Calibri" pitchFamily="34" charset="-120"/>
                        </a:rPr>
                        <a:t>Conventional Imported</a:t>
                      </a:r>
                      <a:endParaRPr lang="en-US" sz="1200" dirty="0">
                        <a:latin typeface="Calibri" charset="0"/>
                        <a:ea typeface="Calibri" charset="0"/>
                        <a:cs typeface="Calibri" charset="0"/>
                      </a:endParaRPr>
                    </a:p>
                  </a:txBody>
                  <a:tcPr>
                    <a:lnL w="6350" cap="flat" cmpd="sng" algn="ctr">
                      <a:solidFill>
                        <a:srgbClr val="E8E8E8"/>
                      </a:solidFill>
                      <a:prstDash val="solid"/>
                      <a:round/>
                      <a:headEnd type="none" w="med" len="med"/>
                      <a:tailEnd type="none" w="med" len="med"/>
                    </a:lnL>
                    <a:lnR w="6350" cap="flat" cmpd="sng" algn="ctr">
                      <a:solidFill>
                        <a:srgbClr val="E8E8E8"/>
                      </a:solidFill>
                      <a:prstDash val="solid"/>
                      <a:round/>
                      <a:headEnd type="none" w="med" len="med"/>
                      <a:tailEnd type="none" w="med" len="med"/>
                    </a:lnR>
                    <a:lnT w="6350" cap="flat" cmpd="sng" algn="ctr">
                      <a:solidFill>
                        <a:srgbClr val="E8E8E8"/>
                      </a:solidFill>
                      <a:prstDash val="solid"/>
                      <a:round/>
                      <a:headEnd type="none" w="med" len="med"/>
                      <a:tailEnd type="none" w="med" len="med"/>
                    </a:lnT>
                    <a:lnB w="6350" cap="flat" cmpd="sng" algn="ctr">
                      <a:solidFill>
                        <a:srgbClr val="E8E8E8"/>
                      </a:solidFill>
                      <a:prstDash val="solid"/>
                      <a:round/>
                      <a:headEnd type="none" w="med" len="med"/>
                      <a:tailEnd type="none" w="med" len="med"/>
                    </a:lnB>
                    <a:solidFill>
                      <a:srgbClr val="555555"/>
                    </a:solidFill>
                  </a:tcPr>
                </a:tc>
                <a:extLst>
                  <a:ext uri="{0D108BD9-81ED-4DB2-BD59-A6C34878D82A}">
                    <a16:rowId xmlns:a16="http://schemas.microsoft.com/office/drawing/2014/main" val="10000"/>
                  </a:ext>
                </a:extLst>
              </a:tr>
              <a:tr h="393192">
                <a:tc>
                  <a:txBody>
                    <a:bodyPr/>
                    <a:lstStyle/>
                    <a:p>
                      <a:pPr marL="0" indent="0" algn="l">
                        <a:buNone/>
                      </a:pPr>
                      <a:r>
                        <a:rPr lang="en-US" sz="1100" dirty="0">
                          <a:solidFill>
                            <a:srgbClr val="2A2A2A"/>
                          </a:solidFill>
                          <a:latin typeface="Calibri" pitchFamily="34" charset="0"/>
                          <a:ea typeface="Calibri" pitchFamily="34" charset="-122"/>
                          <a:cs typeface="Calibri" pitchFamily="34" charset="-120"/>
                        </a:rPr>
                        <a:t>Made in the UK</a:t>
                      </a:r>
                      <a:endParaRPr lang="en-US" sz="1100" dirty="0">
                        <a:latin typeface="Calibri" charset="0"/>
                        <a:ea typeface="Calibri" charset="0"/>
                        <a:cs typeface="Calibri" charset="0"/>
                      </a:endParaRPr>
                    </a:p>
                  </a:txBody>
                  <a:tcPr>
                    <a:lnL w="6350" cap="flat" cmpd="sng" algn="ctr">
                      <a:solidFill>
                        <a:srgbClr val="E8E8E8"/>
                      </a:solidFill>
                      <a:prstDash val="solid"/>
                      <a:round/>
                      <a:headEnd type="none" w="med" len="med"/>
                      <a:tailEnd type="none" w="med" len="med"/>
                    </a:lnL>
                    <a:lnR w="6350" cap="flat" cmpd="sng" algn="ctr">
                      <a:solidFill>
                        <a:srgbClr val="E8E8E8"/>
                      </a:solidFill>
                      <a:prstDash val="solid"/>
                      <a:round/>
                      <a:headEnd type="none" w="med" len="med"/>
                      <a:tailEnd type="none" w="med" len="med"/>
                    </a:lnR>
                    <a:lnT w="6350" cap="flat" cmpd="sng" algn="ctr">
                      <a:solidFill>
                        <a:srgbClr val="E8E8E8"/>
                      </a:solidFill>
                      <a:prstDash val="solid"/>
                      <a:round/>
                      <a:headEnd type="none" w="med" len="med"/>
                      <a:tailEnd type="none" w="med" len="med"/>
                    </a:lnT>
                    <a:lnB w="6350" cap="flat" cmpd="sng" algn="ctr">
                      <a:solidFill>
                        <a:srgbClr val="E8E8E8"/>
                      </a:solidFill>
                      <a:prstDash val="solid"/>
                      <a:round/>
                      <a:headEnd type="none" w="med" len="med"/>
                      <a:tailEnd type="none" w="med" len="med"/>
                    </a:lnB>
                    <a:solidFill>
                      <a:srgbClr val="FFFFFF"/>
                    </a:solidFill>
                  </a:tcPr>
                </a:tc>
                <a:tc>
                  <a:txBody>
                    <a:bodyPr/>
                    <a:lstStyle/>
                    <a:p>
                      <a:pPr marL="0" indent="0" algn="ctr">
                        <a:buNone/>
                      </a:pPr>
                      <a:r>
                        <a:rPr lang="en-US" sz="1100" dirty="0">
                          <a:solidFill>
                            <a:srgbClr val="2C5F2D"/>
                          </a:solidFill>
                          <a:latin typeface="Calibri" pitchFamily="34" charset="0"/>
                          <a:ea typeface="Calibri" pitchFamily="34" charset="-122"/>
                          <a:cs typeface="Calibri" pitchFamily="34" charset="-120"/>
                        </a:rPr>
                        <a:t>✓</a:t>
                      </a:r>
                      <a:endParaRPr lang="en-US" sz="1100" dirty="0">
                        <a:latin typeface="Calibri" charset="0"/>
                        <a:ea typeface="Calibri" charset="0"/>
                        <a:cs typeface="Calibri" charset="0"/>
                      </a:endParaRPr>
                    </a:p>
                  </a:txBody>
                  <a:tcPr>
                    <a:lnL w="6350" cap="flat" cmpd="sng" algn="ctr">
                      <a:solidFill>
                        <a:srgbClr val="E8E8E8"/>
                      </a:solidFill>
                      <a:prstDash val="solid"/>
                      <a:round/>
                      <a:headEnd type="none" w="med" len="med"/>
                      <a:tailEnd type="none" w="med" len="med"/>
                    </a:lnL>
                    <a:lnR w="6350" cap="flat" cmpd="sng" algn="ctr">
                      <a:solidFill>
                        <a:srgbClr val="E8E8E8"/>
                      </a:solidFill>
                      <a:prstDash val="solid"/>
                      <a:round/>
                      <a:headEnd type="none" w="med" len="med"/>
                      <a:tailEnd type="none" w="med" len="med"/>
                    </a:lnR>
                    <a:lnT w="6350" cap="flat" cmpd="sng" algn="ctr">
                      <a:solidFill>
                        <a:srgbClr val="E8E8E8"/>
                      </a:solidFill>
                      <a:prstDash val="solid"/>
                      <a:round/>
                      <a:headEnd type="none" w="med" len="med"/>
                      <a:tailEnd type="none" w="med" len="med"/>
                    </a:lnT>
                    <a:lnB w="6350" cap="flat" cmpd="sng" algn="ctr">
                      <a:solidFill>
                        <a:srgbClr val="E8E8E8"/>
                      </a:solidFill>
                      <a:prstDash val="solid"/>
                      <a:round/>
                      <a:headEnd type="none" w="med" len="med"/>
                      <a:tailEnd type="none" w="med" len="med"/>
                    </a:lnB>
                    <a:solidFill>
                      <a:srgbClr val="FFFFFF"/>
                    </a:solidFill>
                  </a:tcPr>
                </a:tc>
                <a:tc>
                  <a:txBody>
                    <a:bodyPr/>
                    <a:lstStyle/>
                    <a:p>
                      <a:pPr marL="0" indent="0" algn="ctr">
                        <a:buNone/>
                      </a:pPr>
                      <a:r>
                        <a:rPr lang="en-US" sz="1100" dirty="0">
                          <a:solidFill>
                            <a:srgbClr val="2A2A2A"/>
                          </a:solidFill>
                          <a:latin typeface="Calibri" pitchFamily="34" charset="0"/>
                          <a:ea typeface="Calibri" pitchFamily="34" charset="-122"/>
                          <a:cs typeface="Calibri" pitchFamily="34" charset="-120"/>
                        </a:rPr>
                        <a:t>✗</a:t>
                      </a:r>
                      <a:endParaRPr lang="en-US" sz="1100" dirty="0">
                        <a:latin typeface="Calibri" charset="0"/>
                        <a:ea typeface="Calibri" charset="0"/>
                        <a:cs typeface="Calibri" charset="0"/>
                      </a:endParaRPr>
                    </a:p>
                  </a:txBody>
                  <a:tcPr>
                    <a:lnL w="6350" cap="flat" cmpd="sng" algn="ctr">
                      <a:solidFill>
                        <a:srgbClr val="E8E8E8"/>
                      </a:solidFill>
                      <a:prstDash val="solid"/>
                      <a:round/>
                      <a:headEnd type="none" w="med" len="med"/>
                      <a:tailEnd type="none" w="med" len="med"/>
                    </a:lnL>
                    <a:lnR w="6350" cap="flat" cmpd="sng" algn="ctr">
                      <a:solidFill>
                        <a:srgbClr val="E8E8E8"/>
                      </a:solidFill>
                      <a:prstDash val="solid"/>
                      <a:round/>
                      <a:headEnd type="none" w="med" len="med"/>
                      <a:tailEnd type="none" w="med" len="med"/>
                    </a:lnR>
                    <a:lnT w="6350" cap="flat" cmpd="sng" algn="ctr">
                      <a:solidFill>
                        <a:srgbClr val="E8E8E8"/>
                      </a:solidFill>
                      <a:prstDash val="solid"/>
                      <a:round/>
                      <a:headEnd type="none" w="med" len="med"/>
                      <a:tailEnd type="none" w="med" len="med"/>
                    </a:lnT>
                    <a:lnB w="6350" cap="flat" cmpd="sng" algn="ctr">
                      <a:solidFill>
                        <a:srgbClr val="E8E8E8"/>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393192">
                <a:tc>
                  <a:txBody>
                    <a:bodyPr/>
                    <a:lstStyle/>
                    <a:p>
                      <a:pPr marL="0" indent="0" algn="l">
                        <a:buNone/>
                      </a:pPr>
                      <a:r>
                        <a:rPr lang="en-US" sz="1100" dirty="0">
                          <a:solidFill>
                            <a:srgbClr val="2A2A2A"/>
                          </a:solidFill>
                          <a:latin typeface="Calibri" pitchFamily="34" charset="0"/>
                          <a:ea typeface="Calibri" pitchFamily="34" charset="-122"/>
                          <a:cs typeface="Calibri" pitchFamily="34" charset="-120"/>
                        </a:rPr>
                        <a:t>100% recycled material</a:t>
                      </a:r>
                      <a:endParaRPr lang="en-US" sz="1100" dirty="0">
                        <a:latin typeface="Calibri" charset="0"/>
                        <a:ea typeface="Calibri" charset="0"/>
                        <a:cs typeface="Calibri" charset="0"/>
                      </a:endParaRPr>
                    </a:p>
                  </a:txBody>
                  <a:tcPr>
                    <a:lnL w="6350" cap="flat" cmpd="sng" algn="ctr">
                      <a:solidFill>
                        <a:srgbClr val="E8E8E8"/>
                      </a:solidFill>
                      <a:prstDash val="solid"/>
                      <a:round/>
                      <a:headEnd type="none" w="med" len="med"/>
                      <a:tailEnd type="none" w="med" len="med"/>
                    </a:lnL>
                    <a:lnR w="6350" cap="flat" cmpd="sng" algn="ctr">
                      <a:solidFill>
                        <a:srgbClr val="E8E8E8"/>
                      </a:solidFill>
                      <a:prstDash val="solid"/>
                      <a:round/>
                      <a:headEnd type="none" w="med" len="med"/>
                      <a:tailEnd type="none" w="med" len="med"/>
                    </a:lnR>
                    <a:lnT w="6350" cap="flat" cmpd="sng" algn="ctr">
                      <a:solidFill>
                        <a:srgbClr val="E8E8E8"/>
                      </a:solidFill>
                      <a:prstDash val="solid"/>
                      <a:round/>
                      <a:headEnd type="none" w="med" len="med"/>
                      <a:tailEnd type="none" w="med" len="med"/>
                    </a:lnT>
                    <a:lnB w="6350" cap="flat" cmpd="sng" algn="ctr">
                      <a:solidFill>
                        <a:srgbClr val="E8E8E8"/>
                      </a:solidFill>
                      <a:prstDash val="solid"/>
                      <a:round/>
                      <a:headEnd type="none" w="med" len="med"/>
                      <a:tailEnd type="none" w="med" len="med"/>
                    </a:lnB>
                    <a:solidFill>
                      <a:srgbClr val="F0F0EA"/>
                    </a:solidFill>
                  </a:tcPr>
                </a:tc>
                <a:tc>
                  <a:txBody>
                    <a:bodyPr/>
                    <a:lstStyle/>
                    <a:p>
                      <a:pPr marL="0" indent="0" algn="ctr">
                        <a:buNone/>
                      </a:pPr>
                      <a:r>
                        <a:rPr lang="en-US" sz="1100" dirty="0">
                          <a:solidFill>
                            <a:srgbClr val="2C5F2D"/>
                          </a:solidFill>
                          <a:latin typeface="Calibri" pitchFamily="34" charset="0"/>
                          <a:ea typeface="Calibri" pitchFamily="34" charset="-122"/>
                          <a:cs typeface="Calibri" pitchFamily="34" charset="-120"/>
                        </a:rPr>
                        <a:t>✓</a:t>
                      </a:r>
                      <a:endParaRPr lang="en-US" sz="1100" dirty="0">
                        <a:latin typeface="Calibri" charset="0"/>
                        <a:ea typeface="Calibri" charset="0"/>
                        <a:cs typeface="Calibri" charset="0"/>
                      </a:endParaRPr>
                    </a:p>
                  </a:txBody>
                  <a:tcPr>
                    <a:lnL w="6350" cap="flat" cmpd="sng" algn="ctr">
                      <a:solidFill>
                        <a:srgbClr val="E8E8E8"/>
                      </a:solidFill>
                      <a:prstDash val="solid"/>
                      <a:round/>
                      <a:headEnd type="none" w="med" len="med"/>
                      <a:tailEnd type="none" w="med" len="med"/>
                    </a:lnL>
                    <a:lnR w="6350" cap="flat" cmpd="sng" algn="ctr">
                      <a:solidFill>
                        <a:srgbClr val="E8E8E8"/>
                      </a:solidFill>
                      <a:prstDash val="solid"/>
                      <a:round/>
                      <a:headEnd type="none" w="med" len="med"/>
                      <a:tailEnd type="none" w="med" len="med"/>
                    </a:lnR>
                    <a:lnT w="6350" cap="flat" cmpd="sng" algn="ctr">
                      <a:solidFill>
                        <a:srgbClr val="E8E8E8"/>
                      </a:solidFill>
                      <a:prstDash val="solid"/>
                      <a:round/>
                      <a:headEnd type="none" w="med" len="med"/>
                      <a:tailEnd type="none" w="med" len="med"/>
                    </a:lnT>
                    <a:lnB w="6350" cap="flat" cmpd="sng" algn="ctr">
                      <a:solidFill>
                        <a:srgbClr val="E8E8E8"/>
                      </a:solidFill>
                      <a:prstDash val="solid"/>
                      <a:round/>
                      <a:headEnd type="none" w="med" len="med"/>
                      <a:tailEnd type="none" w="med" len="med"/>
                    </a:lnB>
                    <a:solidFill>
                      <a:srgbClr val="F0F0EA"/>
                    </a:solidFill>
                  </a:tcPr>
                </a:tc>
                <a:tc>
                  <a:txBody>
                    <a:bodyPr/>
                    <a:lstStyle/>
                    <a:p>
                      <a:pPr marL="0" indent="0" algn="ctr">
                        <a:buNone/>
                      </a:pPr>
                      <a:r>
                        <a:rPr lang="en-US" sz="1100" dirty="0">
                          <a:solidFill>
                            <a:srgbClr val="2A2A2A"/>
                          </a:solidFill>
                          <a:latin typeface="Calibri" pitchFamily="34" charset="0"/>
                          <a:ea typeface="Calibri" pitchFamily="34" charset="-122"/>
                          <a:cs typeface="Calibri" pitchFamily="34" charset="-120"/>
                        </a:rPr>
                        <a:t>Often not</a:t>
                      </a:r>
                      <a:endParaRPr lang="en-US" sz="1100" dirty="0">
                        <a:latin typeface="Calibri" charset="0"/>
                        <a:ea typeface="Calibri" charset="0"/>
                        <a:cs typeface="Calibri" charset="0"/>
                      </a:endParaRPr>
                    </a:p>
                  </a:txBody>
                  <a:tcPr>
                    <a:lnL w="6350" cap="flat" cmpd="sng" algn="ctr">
                      <a:solidFill>
                        <a:srgbClr val="E8E8E8"/>
                      </a:solidFill>
                      <a:prstDash val="solid"/>
                      <a:round/>
                      <a:headEnd type="none" w="med" len="med"/>
                      <a:tailEnd type="none" w="med" len="med"/>
                    </a:lnL>
                    <a:lnR w="6350" cap="flat" cmpd="sng" algn="ctr">
                      <a:solidFill>
                        <a:srgbClr val="E8E8E8"/>
                      </a:solidFill>
                      <a:prstDash val="solid"/>
                      <a:round/>
                      <a:headEnd type="none" w="med" len="med"/>
                      <a:tailEnd type="none" w="med" len="med"/>
                    </a:lnR>
                    <a:lnT w="6350" cap="flat" cmpd="sng" algn="ctr">
                      <a:solidFill>
                        <a:srgbClr val="E8E8E8"/>
                      </a:solidFill>
                      <a:prstDash val="solid"/>
                      <a:round/>
                      <a:headEnd type="none" w="med" len="med"/>
                      <a:tailEnd type="none" w="med" len="med"/>
                    </a:lnT>
                    <a:lnB w="6350" cap="flat" cmpd="sng" algn="ctr">
                      <a:solidFill>
                        <a:srgbClr val="E8E8E8"/>
                      </a:solidFill>
                      <a:prstDash val="solid"/>
                      <a:round/>
                      <a:headEnd type="none" w="med" len="med"/>
                      <a:tailEnd type="none" w="med" len="med"/>
                    </a:lnB>
                    <a:solidFill>
                      <a:srgbClr val="F0F0EA"/>
                    </a:solidFill>
                  </a:tcPr>
                </a:tc>
                <a:extLst>
                  <a:ext uri="{0D108BD9-81ED-4DB2-BD59-A6C34878D82A}">
                    <a16:rowId xmlns:a16="http://schemas.microsoft.com/office/drawing/2014/main" val="10002"/>
                  </a:ext>
                </a:extLst>
              </a:tr>
              <a:tr h="393192">
                <a:tc>
                  <a:txBody>
                    <a:bodyPr/>
                    <a:lstStyle/>
                    <a:p>
                      <a:pPr marL="0" indent="0" algn="l">
                        <a:buNone/>
                      </a:pPr>
                      <a:r>
                        <a:rPr lang="en-US" sz="1100" dirty="0">
                          <a:solidFill>
                            <a:srgbClr val="2A2A2A"/>
                          </a:solidFill>
                          <a:latin typeface="Calibri" pitchFamily="34" charset="0"/>
                          <a:ea typeface="Calibri" pitchFamily="34" charset="-122"/>
                          <a:cs typeface="Calibri" pitchFamily="34" charset="-120"/>
                        </a:rPr>
                        <a:t>Renewable energy manufacturing</a:t>
                      </a:r>
                      <a:endParaRPr lang="en-US" sz="1100" dirty="0">
                        <a:latin typeface="Calibri" charset="0"/>
                        <a:ea typeface="Calibri" charset="0"/>
                        <a:cs typeface="Calibri" charset="0"/>
                      </a:endParaRPr>
                    </a:p>
                  </a:txBody>
                  <a:tcPr>
                    <a:lnL w="6350" cap="flat" cmpd="sng" algn="ctr">
                      <a:solidFill>
                        <a:srgbClr val="E8E8E8"/>
                      </a:solidFill>
                      <a:prstDash val="solid"/>
                      <a:round/>
                      <a:headEnd type="none" w="med" len="med"/>
                      <a:tailEnd type="none" w="med" len="med"/>
                    </a:lnL>
                    <a:lnR w="6350" cap="flat" cmpd="sng" algn="ctr">
                      <a:solidFill>
                        <a:srgbClr val="E8E8E8"/>
                      </a:solidFill>
                      <a:prstDash val="solid"/>
                      <a:round/>
                      <a:headEnd type="none" w="med" len="med"/>
                      <a:tailEnd type="none" w="med" len="med"/>
                    </a:lnR>
                    <a:lnT w="6350" cap="flat" cmpd="sng" algn="ctr">
                      <a:solidFill>
                        <a:srgbClr val="E8E8E8"/>
                      </a:solidFill>
                      <a:prstDash val="solid"/>
                      <a:round/>
                      <a:headEnd type="none" w="med" len="med"/>
                      <a:tailEnd type="none" w="med" len="med"/>
                    </a:lnT>
                    <a:lnB w="6350" cap="flat" cmpd="sng" algn="ctr">
                      <a:solidFill>
                        <a:srgbClr val="E8E8E8"/>
                      </a:solidFill>
                      <a:prstDash val="solid"/>
                      <a:round/>
                      <a:headEnd type="none" w="med" len="med"/>
                      <a:tailEnd type="none" w="med" len="med"/>
                    </a:lnB>
                    <a:solidFill>
                      <a:srgbClr val="FFFFFF"/>
                    </a:solidFill>
                  </a:tcPr>
                </a:tc>
                <a:tc>
                  <a:txBody>
                    <a:bodyPr/>
                    <a:lstStyle/>
                    <a:p>
                      <a:pPr marL="0" indent="0" algn="ctr">
                        <a:buNone/>
                      </a:pPr>
                      <a:r>
                        <a:rPr lang="en-US" sz="1100" dirty="0">
                          <a:solidFill>
                            <a:srgbClr val="2C5F2D"/>
                          </a:solidFill>
                          <a:latin typeface="Calibri" pitchFamily="34" charset="0"/>
                          <a:ea typeface="Calibri" pitchFamily="34" charset="-122"/>
                          <a:cs typeface="Calibri" pitchFamily="34" charset="-120"/>
                        </a:rPr>
                        <a:t>✓</a:t>
                      </a:r>
                      <a:endParaRPr lang="en-US" sz="1100" dirty="0">
                        <a:latin typeface="Calibri" charset="0"/>
                        <a:ea typeface="Calibri" charset="0"/>
                        <a:cs typeface="Calibri" charset="0"/>
                      </a:endParaRPr>
                    </a:p>
                  </a:txBody>
                  <a:tcPr>
                    <a:lnL w="6350" cap="flat" cmpd="sng" algn="ctr">
                      <a:solidFill>
                        <a:srgbClr val="E8E8E8"/>
                      </a:solidFill>
                      <a:prstDash val="solid"/>
                      <a:round/>
                      <a:headEnd type="none" w="med" len="med"/>
                      <a:tailEnd type="none" w="med" len="med"/>
                    </a:lnL>
                    <a:lnR w="6350" cap="flat" cmpd="sng" algn="ctr">
                      <a:solidFill>
                        <a:srgbClr val="E8E8E8"/>
                      </a:solidFill>
                      <a:prstDash val="solid"/>
                      <a:round/>
                      <a:headEnd type="none" w="med" len="med"/>
                      <a:tailEnd type="none" w="med" len="med"/>
                    </a:lnR>
                    <a:lnT w="6350" cap="flat" cmpd="sng" algn="ctr">
                      <a:solidFill>
                        <a:srgbClr val="E8E8E8"/>
                      </a:solidFill>
                      <a:prstDash val="solid"/>
                      <a:round/>
                      <a:headEnd type="none" w="med" len="med"/>
                      <a:tailEnd type="none" w="med" len="med"/>
                    </a:lnT>
                    <a:lnB w="6350" cap="flat" cmpd="sng" algn="ctr">
                      <a:solidFill>
                        <a:srgbClr val="E8E8E8"/>
                      </a:solidFill>
                      <a:prstDash val="solid"/>
                      <a:round/>
                      <a:headEnd type="none" w="med" len="med"/>
                      <a:tailEnd type="none" w="med" len="med"/>
                    </a:lnB>
                    <a:solidFill>
                      <a:srgbClr val="FFFFFF"/>
                    </a:solidFill>
                  </a:tcPr>
                </a:tc>
                <a:tc>
                  <a:txBody>
                    <a:bodyPr/>
                    <a:lstStyle/>
                    <a:p>
                      <a:pPr marL="0" indent="0" algn="ctr">
                        <a:buNone/>
                      </a:pPr>
                      <a:r>
                        <a:rPr lang="en-US" sz="1100" dirty="0">
                          <a:solidFill>
                            <a:srgbClr val="2A2A2A"/>
                          </a:solidFill>
                          <a:latin typeface="Calibri" pitchFamily="34" charset="0"/>
                          <a:ea typeface="Calibri" pitchFamily="34" charset="-122"/>
                          <a:cs typeface="Calibri" pitchFamily="34" charset="-120"/>
                        </a:rPr>
                        <a:t>Unknown</a:t>
                      </a:r>
                      <a:endParaRPr lang="en-US" sz="1100" dirty="0">
                        <a:latin typeface="Calibri" charset="0"/>
                        <a:ea typeface="Calibri" charset="0"/>
                        <a:cs typeface="Calibri" charset="0"/>
                      </a:endParaRPr>
                    </a:p>
                  </a:txBody>
                  <a:tcPr>
                    <a:lnL w="6350" cap="flat" cmpd="sng" algn="ctr">
                      <a:solidFill>
                        <a:srgbClr val="E8E8E8"/>
                      </a:solidFill>
                      <a:prstDash val="solid"/>
                      <a:round/>
                      <a:headEnd type="none" w="med" len="med"/>
                      <a:tailEnd type="none" w="med" len="med"/>
                    </a:lnL>
                    <a:lnR w="6350" cap="flat" cmpd="sng" algn="ctr">
                      <a:solidFill>
                        <a:srgbClr val="E8E8E8"/>
                      </a:solidFill>
                      <a:prstDash val="solid"/>
                      <a:round/>
                      <a:headEnd type="none" w="med" len="med"/>
                      <a:tailEnd type="none" w="med" len="med"/>
                    </a:lnR>
                    <a:lnT w="6350" cap="flat" cmpd="sng" algn="ctr">
                      <a:solidFill>
                        <a:srgbClr val="E8E8E8"/>
                      </a:solidFill>
                      <a:prstDash val="solid"/>
                      <a:round/>
                      <a:headEnd type="none" w="med" len="med"/>
                      <a:tailEnd type="none" w="med" len="med"/>
                    </a:lnT>
                    <a:lnB w="6350" cap="flat" cmpd="sng" algn="ctr">
                      <a:solidFill>
                        <a:srgbClr val="E8E8E8"/>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393192">
                <a:tc>
                  <a:txBody>
                    <a:bodyPr/>
                    <a:lstStyle/>
                    <a:p>
                      <a:pPr marL="0" indent="0" algn="l">
                        <a:buNone/>
                      </a:pPr>
                      <a:r>
                        <a:rPr lang="en-US" sz="1100" dirty="0">
                          <a:solidFill>
                            <a:srgbClr val="2A2A2A"/>
                          </a:solidFill>
                          <a:latin typeface="Calibri" pitchFamily="34" charset="0"/>
                          <a:ea typeface="Calibri" pitchFamily="34" charset="-122"/>
                          <a:cs typeface="Calibri" pitchFamily="34" charset="-120"/>
                        </a:rPr>
                        <a:t>Zero-waste production process</a:t>
                      </a:r>
                      <a:endParaRPr lang="en-US" sz="1100" dirty="0">
                        <a:latin typeface="Calibri" charset="0"/>
                        <a:ea typeface="Calibri" charset="0"/>
                        <a:cs typeface="Calibri" charset="0"/>
                      </a:endParaRPr>
                    </a:p>
                  </a:txBody>
                  <a:tcPr>
                    <a:lnL w="6350" cap="flat" cmpd="sng" algn="ctr">
                      <a:solidFill>
                        <a:srgbClr val="E8E8E8"/>
                      </a:solidFill>
                      <a:prstDash val="solid"/>
                      <a:round/>
                      <a:headEnd type="none" w="med" len="med"/>
                      <a:tailEnd type="none" w="med" len="med"/>
                    </a:lnL>
                    <a:lnR w="6350" cap="flat" cmpd="sng" algn="ctr">
                      <a:solidFill>
                        <a:srgbClr val="E8E8E8"/>
                      </a:solidFill>
                      <a:prstDash val="solid"/>
                      <a:round/>
                      <a:headEnd type="none" w="med" len="med"/>
                      <a:tailEnd type="none" w="med" len="med"/>
                    </a:lnR>
                    <a:lnT w="6350" cap="flat" cmpd="sng" algn="ctr">
                      <a:solidFill>
                        <a:srgbClr val="E8E8E8"/>
                      </a:solidFill>
                      <a:prstDash val="solid"/>
                      <a:round/>
                      <a:headEnd type="none" w="med" len="med"/>
                      <a:tailEnd type="none" w="med" len="med"/>
                    </a:lnT>
                    <a:lnB w="6350" cap="flat" cmpd="sng" algn="ctr">
                      <a:solidFill>
                        <a:srgbClr val="E8E8E8"/>
                      </a:solidFill>
                      <a:prstDash val="solid"/>
                      <a:round/>
                      <a:headEnd type="none" w="med" len="med"/>
                      <a:tailEnd type="none" w="med" len="med"/>
                    </a:lnB>
                    <a:solidFill>
                      <a:srgbClr val="F0F0EA"/>
                    </a:solidFill>
                  </a:tcPr>
                </a:tc>
                <a:tc>
                  <a:txBody>
                    <a:bodyPr/>
                    <a:lstStyle/>
                    <a:p>
                      <a:pPr marL="0" indent="0" algn="ctr">
                        <a:buNone/>
                      </a:pPr>
                      <a:r>
                        <a:rPr lang="en-US" sz="1100" dirty="0">
                          <a:solidFill>
                            <a:srgbClr val="2C5F2D"/>
                          </a:solidFill>
                          <a:latin typeface="Calibri" pitchFamily="34" charset="0"/>
                          <a:ea typeface="Calibri" pitchFamily="34" charset="-122"/>
                          <a:cs typeface="Calibri" pitchFamily="34" charset="-120"/>
                        </a:rPr>
                        <a:t>✓</a:t>
                      </a:r>
                      <a:endParaRPr lang="en-US" sz="1100" dirty="0">
                        <a:latin typeface="Calibri" charset="0"/>
                        <a:ea typeface="Calibri" charset="0"/>
                        <a:cs typeface="Calibri" charset="0"/>
                      </a:endParaRPr>
                    </a:p>
                  </a:txBody>
                  <a:tcPr>
                    <a:lnL w="6350" cap="flat" cmpd="sng" algn="ctr">
                      <a:solidFill>
                        <a:srgbClr val="E8E8E8"/>
                      </a:solidFill>
                      <a:prstDash val="solid"/>
                      <a:round/>
                      <a:headEnd type="none" w="med" len="med"/>
                      <a:tailEnd type="none" w="med" len="med"/>
                    </a:lnL>
                    <a:lnR w="6350" cap="flat" cmpd="sng" algn="ctr">
                      <a:solidFill>
                        <a:srgbClr val="E8E8E8"/>
                      </a:solidFill>
                      <a:prstDash val="solid"/>
                      <a:round/>
                      <a:headEnd type="none" w="med" len="med"/>
                      <a:tailEnd type="none" w="med" len="med"/>
                    </a:lnR>
                    <a:lnT w="6350" cap="flat" cmpd="sng" algn="ctr">
                      <a:solidFill>
                        <a:srgbClr val="E8E8E8"/>
                      </a:solidFill>
                      <a:prstDash val="solid"/>
                      <a:round/>
                      <a:headEnd type="none" w="med" len="med"/>
                      <a:tailEnd type="none" w="med" len="med"/>
                    </a:lnT>
                    <a:lnB w="6350" cap="flat" cmpd="sng" algn="ctr">
                      <a:solidFill>
                        <a:srgbClr val="E8E8E8"/>
                      </a:solidFill>
                      <a:prstDash val="solid"/>
                      <a:round/>
                      <a:headEnd type="none" w="med" len="med"/>
                      <a:tailEnd type="none" w="med" len="med"/>
                    </a:lnB>
                    <a:solidFill>
                      <a:srgbClr val="F0F0EA"/>
                    </a:solidFill>
                  </a:tcPr>
                </a:tc>
                <a:tc>
                  <a:txBody>
                    <a:bodyPr/>
                    <a:lstStyle/>
                    <a:p>
                      <a:pPr marL="0" indent="0" algn="ctr">
                        <a:buNone/>
                      </a:pPr>
                      <a:r>
                        <a:rPr lang="en-US" sz="1100" dirty="0">
                          <a:solidFill>
                            <a:srgbClr val="2A2A2A"/>
                          </a:solidFill>
                          <a:latin typeface="Calibri" pitchFamily="34" charset="0"/>
                          <a:ea typeface="Calibri" pitchFamily="34" charset="-122"/>
                          <a:cs typeface="Calibri" pitchFamily="34" charset="-120"/>
                        </a:rPr>
                        <a:t>Unknown</a:t>
                      </a:r>
                      <a:endParaRPr lang="en-US" sz="1100" dirty="0">
                        <a:latin typeface="Calibri" charset="0"/>
                        <a:ea typeface="Calibri" charset="0"/>
                        <a:cs typeface="Calibri" charset="0"/>
                      </a:endParaRPr>
                    </a:p>
                  </a:txBody>
                  <a:tcPr>
                    <a:lnL w="6350" cap="flat" cmpd="sng" algn="ctr">
                      <a:solidFill>
                        <a:srgbClr val="E8E8E8"/>
                      </a:solidFill>
                      <a:prstDash val="solid"/>
                      <a:round/>
                      <a:headEnd type="none" w="med" len="med"/>
                      <a:tailEnd type="none" w="med" len="med"/>
                    </a:lnL>
                    <a:lnR w="6350" cap="flat" cmpd="sng" algn="ctr">
                      <a:solidFill>
                        <a:srgbClr val="E8E8E8"/>
                      </a:solidFill>
                      <a:prstDash val="solid"/>
                      <a:round/>
                      <a:headEnd type="none" w="med" len="med"/>
                      <a:tailEnd type="none" w="med" len="med"/>
                    </a:lnR>
                    <a:lnT w="6350" cap="flat" cmpd="sng" algn="ctr">
                      <a:solidFill>
                        <a:srgbClr val="E8E8E8"/>
                      </a:solidFill>
                      <a:prstDash val="solid"/>
                      <a:round/>
                      <a:headEnd type="none" w="med" len="med"/>
                      <a:tailEnd type="none" w="med" len="med"/>
                    </a:lnT>
                    <a:lnB w="6350" cap="flat" cmpd="sng" algn="ctr">
                      <a:solidFill>
                        <a:srgbClr val="E8E8E8"/>
                      </a:solidFill>
                      <a:prstDash val="solid"/>
                      <a:round/>
                      <a:headEnd type="none" w="med" len="med"/>
                      <a:tailEnd type="none" w="med" len="med"/>
                    </a:lnB>
                    <a:solidFill>
                      <a:srgbClr val="F0F0EA"/>
                    </a:solidFill>
                  </a:tcPr>
                </a:tc>
                <a:extLst>
                  <a:ext uri="{0D108BD9-81ED-4DB2-BD59-A6C34878D82A}">
                    <a16:rowId xmlns:a16="http://schemas.microsoft.com/office/drawing/2014/main" val="10004"/>
                  </a:ext>
                </a:extLst>
              </a:tr>
              <a:tr h="393192">
                <a:tc>
                  <a:txBody>
                    <a:bodyPr/>
                    <a:lstStyle/>
                    <a:p>
                      <a:pPr marL="0" indent="0" algn="l">
                        <a:buNone/>
                      </a:pPr>
                      <a:r>
                        <a:rPr lang="en-US" sz="1100" dirty="0">
                          <a:solidFill>
                            <a:srgbClr val="2A2A2A"/>
                          </a:solidFill>
                          <a:latin typeface="Calibri" pitchFamily="34" charset="0"/>
                          <a:ea typeface="Calibri" pitchFamily="34" charset="-122"/>
                          <a:cs typeface="Calibri" pitchFamily="34" charset="-120"/>
                        </a:rPr>
                        <a:t>Biodegradable option available</a:t>
                      </a:r>
                      <a:endParaRPr lang="en-US" sz="1100" dirty="0">
                        <a:latin typeface="Calibri" charset="0"/>
                        <a:ea typeface="Calibri" charset="0"/>
                        <a:cs typeface="Calibri" charset="0"/>
                      </a:endParaRPr>
                    </a:p>
                  </a:txBody>
                  <a:tcPr>
                    <a:lnL w="6350" cap="flat" cmpd="sng" algn="ctr">
                      <a:solidFill>
                        <a:srgbClr val="E8E8E8"/>
                      </a:solidFill>
                      <a:prstDash val="solid"/>
                      <a:round/>
                      <a:headEnd type="none" w="med" len="med"/>
                      <a:tailEnd type="none" w="med" len="med"/>
                    </a:lnL>
                    <a:lnR w="6350" cap="flat" cmpd="sng" algn="ctr">
                      <a:solidFill>
                        <a:srgbClr val="E8E8E8"/>
                      </a:solidFill>
                      <a:prstDash val="solid"/>
                      <a:round/>
                      <a:headEnd type="none" w="med" len="med"/>
                      <a:tailEnd type="none" w="med" len="med"/>
                    </a:lnR>
                    <a:lnT w="6350" cap="flat" cmpd="sng" algn="ctr">
                      <a:solidFill>
                        <a:srgbClr val="E8E8E8"/>
                      </a:solidFill>
                      <a:prstDash val="solid"/>
                      <a:round/>
                      <a:headEnd type="none" w="med" len="med"/>
                      <a:tailEnd type="none" w="med" len="med"/>
                    </a:lnT>
                    <a:lnB w="6350" cap="flat" cmpd="sng" algn="ctr">
                      <a:solidFill>
                        <a:srgbClr val="E8E8E8"/>
                      </a:solidFill>
                      <a:prstDash val="solid"/>
                      <a:round/>
                      <a:headEnd type="none" w="med" len="med"/>
                      <a:tailEnd type="none" w="med" len="med"/>
                    </a:lnB>
                    <a:solidFill>
                      <a:srgbClr val="FFFFFF"/>
                    </a:solidFill>
                  </a:tcPr>
                </a:tc>
                <a:tc>
                  <a:txBody>
                    <a:bodyPr/>
                    <a:lstStyle/>
                    <a:p>
                      <a:pPr marL="0" indent="0" algn="ctr">
                        <a:buNone/>
                      </a:pPr>
                      <a:r>
                        <a:rPr lang="en-US" sz="1100" dirty="0">
                          <a:solidFill>
                            <a:srgbClr val="2C5F2D"/>
                          </a:solidFill>
                          <a:latin typeface="Calibri" pitchFamily="34" charset="0"/>
                          <a:ea typeface="Calibri" pitchFamily="34" charset="-122"/>
                          <a:cs typeface="Calibri" pitchFamily="34" charset="-120"/>
                        </a:rPr>
                        <a:t>✓</a:t>
                      </a:r>
                      <a:endParaRPr lang="en-US" sz="1100" dirty="0">
                        <a:latin typeface="Calibri" charset="0"/>
                        <a:ea typeface="Calibri" charset="0"/>
                        <a:cs typeface="Calibri" charset="0"/>
                      </a:endParaRPr>
                    </a:p>
                  </a:txBody>
                  <a:tcPr>
                    <a:lnL w="6350" cap="flat" cmpd="sng" algn="ctr">
                      <a:solidFill>
                        <a:srgbClr val="E8E8E8"/>
                      </a:solidFill>
                      <a:prstDash val="solid"/>
                      <a:round/>
                      <a:headEnd type="none" w="med" len="med"/>
                      <a:tailEnd type="none" w="med" len="med"/>
                    </a:lnL>
                    <a:lnR w="6350" cap="flat" cmpd="sng" algn="ctr">
                      <a:solidFill>
                        <a:srgbClr val="E8E8E8"/>
                      </a:solidFill>
                      <a:prstDash val="solid"/>
                      <a:round/>
                      <a:headEnd type="none" w="med" len="med"/>
                      <a:tailEnd type="none" w="med" len="med"/>
                    </a:lnR>
                    <a:lnT w="6350" cap="flat" cmpd="sng" algn="ctr">
                      <a:solidFill>
                        <a:srgbClr val="E8E8E8"/>
                      </a:solidFill>
                      <a:prstDash val="solid"/>
                      <a:round/>
                      <a:headEnd type="none" w="med" len="med"/>
                      <a:tailEnd type="none" w="med" len="med"/>
                    </a:lnT>
                    <a:lnB w="6350" cap="flat" cmpd="sng" algn="ctr">
                      <a:solidFill>
                        <a:srgbClr val="E8E8E8"/>
                      </a:solidFill>
                      <a:prstDash val="solid"/>
                      <a:round/>
                      <a:headEnd type="none" w="med" len="med"/>
                      <a:tailEnd type="none" w="med" len="med"/>
                    </a:lnB>
                    <a:solidFill>
                      <a:srgbClr val="FFFFFF"/>
                    </a:solidFill>
                  </a:tcPr>
                </a:tc>
                <a:tc>
                  <a:txBody>
                    <a:bodyPr/>
                    <a:lstStyle/>
                    <a:p>
                      <a:pPr marL="0" indent="0" algn="ctr">
                        <a:buNone/>
                      </a:pPr>
                      <a:r>
                        <a:rPr lang="en-US" sz="1100" dirty="0">
                          <a:solidFill>
                            <a:srgbClr val="2A2A2A"/>
                          </a:solidFill>
                          <a:latin typeface="Calibri" pitchFamily="34" charset="0"/>
                          <a:ea typeface="Calibri" pitchFamily="34" charset="-122"/>
                          <a:cs typeface="Calibri" pitchFamily="34" charset="-120"/>
                        </a:rPr>
                        <a:t>Rarely</a:t>
                      </a:r>
                      <a:endParaRPr lang="en-US" sz="1100" dirty="0">
                        <a:latin typeface="Calibri" charset="0"/>
                        <a:ea typeface="Calibri" charset="0"/>
                        <a:cs typeface="Calibri" charset="0"/>
                      </a:endParaRPr>
                    </a:p>
                  </a:txBody>
                  <a:tcPr>
                    <a:lnL w="6350" cap="flat" cmpd="sng" algn="ctr">
                      <a:solidFill>
                        <a:srgbClr val="E8E8E8"/>
                      </a:solidFill>
                      <a:prstDash val="solid"/>
                      <a:round/>
                      <a:headEnd type="none" w="med" len="med"/>
                      <a:tailEnd type="none" w="med" len="med"/>
                    </a:lnL>
                    <a:lnR w="6350" cap="flat" cmpd="sng" algn="ctr">
                      <a:solidFill>
                        <a:srgbClr val="E8E8E8"/>
                      </a:solidFill>
                      <a:prstDash val="solid"/>
                      <a:round/>
                      <a:headEnd type="none" w="med" len="med"/>
                      <a:tailEnd type="none" w="med" len="med"/>
                    </a:lnR>
                    <a:lnT w="6350" cap="flat" cmpd="sng" algn="ctr">
                      <a:solidFill>
                        <a:srgbClr val="E8E8E8"/>
                      </a:solidFill>
                      <a:prstDash val="solid"/>
                      <a:round/>
                      <a:headEnd type="none" w="med" len="med"/>
                      <a:tailEnd type="none" w="med" len="med"/>
                    </a:lnT>
                    <a:lnB w="6350" cap="flat" cmpd="sng" algn="ctr">
                      <a:solidFill>
                        <a:srgbClr val="E8E8E8"/>
                      </a:solidFill>
                      <a:prstDash val="solid"/>
                      <a:round/>
                      <a:headEnd type="none" w="med" len="med"/>
                      <a:tailEnd type="none" w="med" len="med"/>
                    </a:lnB>
                    <a:solidFill>
                      <a:srgbClr val="FFFFFF"/>
                    </a:solidFill>
                  </a:tcPr>
                </a:tc>
                <a:extLst>
                  <a:ext uri="{0D108BD9-81ED-4DB2-BD59-A6C34878D82A}">
                    <a16:rowId xmlns:a16="http://schemas.microsoft.com/office/drawing/2014/main" val="10005"/>
                  </a:ext>
                </a:extLst>
              </a:tr>
              <a:tr h="393192">
                <a:tc>
                  <a:txBody>
                    <a:bodyPr/>
                    <a:lstStyle/>
                    <a:p>
                      <a:pPr marL="0" indent="0" algn="l">
                        <a:buNone/>
                      </a:pPr>
                      <a:r>
                        <a:rPr lang="en-US" sz="1100" dirty="0">
                          <a:solidFill>
                            <a:srgbClr val="2A2A2A"/>
                          </a:solidFill>
                          <a:latin typeface="Calibri" pitchFamily="34" charset="0"/>
                          <a:ea typeface="Calibri" pitchFamily="34" charset="-122"/>
                          <a:cs typeface="Calibri" pitchFamily="34" charset="-120"/>
                        </a:rPr>
                        <a:t>Short supply chain / low carbon miles</a:t>
                      </a:r>
                      <a:endParaRPr lang="en-US" sz="1100" dirty="0">
                        <a:latin typeface="Calibri" charset="0"/>
                        <a:ea typeface="Calibri" charset="0"/>
                        <a:cs typeface="Calibri" charset="0"/>
                      </a:endParaRPr>
                    </a:p>
                  </a:txBody>
                  <a:tcPr>
                    <a:lnL w="6350" cap="flat" cmpd="sng" algn="ctr">
                      <a:solidFill>
                        <a:srgbClr val="E8E8E8"/>
                      </a:solidFill>
                      <a:prstDash val="solid"/>
                      <a:round/>
                      <a:headEnd type="none" w="med" len="med"/>
                      <a:tailEnd type="none" w="med" len="med"/>
                    </a:lnL>
                    <a:lnR w="6350" cap="flat" cmpd="sng" algn="ctr">
                      <a:solidFill>
                        <a:srgbClr val="E8E8E8"/>
                      </a:solidFill>
                      <a:prstDash val="solid"/>
                      <a:round/>
                      <a:headEnd type="none" w="med" len="med"/>
                      <a:tailEnd type="none" w="med" len="med"/>
                    </a:lnR>
                    <a:lnT w="6350" cap="flat" cmpd="sng" algn="ctr">
                      <a:solidFill>
                        <a:srgbClr val="E8E8E8"/>
                      </a:solidFill>
                      <a:prstDash val="solid"/>
                      <a:round/>
                      <a:headEnd type="none" w="med" len="med"/>
                      <a:tailEnd type="none" w="med" len="med"/>
                    </a:lnT>
                    <a:lnB w="6350" cap="flat" cmpd="sng" algn="ctr">
                      <a:solidFill>
                        <a:srgbClr val="E8E8E8"/>
                      </a:solidFill>
                      <a:prstDash val="solid"/>
                      <a:round/>
                      <a:headEnd type="none" w="med" len="med"/>
                      <a:tailEnd type="none" w="med" len="med"/>
                    </a:lnB>
                    <a:solidFill>
                      <a:srgbClr val="F0F0EA"/>
                    </a:solidFill>
                  </a:tcPr>
                </a:tc>
                <a:tc>
                  <a:txBody>
                    <a:bodyPr/>
                    <a:lstStyle/>
                    <a:p>
                      <a:pPr marL="0" indent="0" algn="ctr">
                        <a:buNone/>
                      </a:pPr>
                      <a:r>
                        <a:rPr lang="en-US" sz="1100" dirty="0">
                          <a:solidFill>
                            <a:srgbClr val="2C5F2D"/>
                          </a:solidFill>
                          <a:latin typeface="Calibri" pitchFamily="34" charset="0"/>
                          <a:ea typeface="Calibri" pitchFamily="34" charset="-122"/>
                          <a:cs typeface="Calibri" pitchFamily="34" charset="-120"/>
                        </a:rPr>
                        <a:t>✓</a:t>
                      </a:r>
                      <a:endParaRPr lang="en-US" sz="1100" dirty="0">
                        <a:latin typeface="Calibri" charset="0"/>
                        <a:ea typeface="Calibri" charset="0"/>
                        <a:cs typeface="Calibri" charset="0"/>
                      </a:endParaRPr>
                    </a:p>
                  </a:txBody>
                  <a:tcPr>
                    <a:lnL w="6350" cap="flat" cmpd="sng" algn="ctr">
                      <a:solidFill>
                        <a:srgbClr val="E8E8E8"/>
                      </a:solidFill>
                      <a:prstDash val="solid"/>
                      <a:round/>
                      <a:headEnd type="none" w="med" len="med"/>
                      <a:tailEnd type="none" w="med" len="med"/>
                    </a:lnL>
                    <a:lnR w="6350" cap="flat" cmpd="sng" algn="ctr">
                      <a:solidFill>
                        <a:srgbClr val="E8E8E8"/>
                      </a:solidFill>
                      <a:prstDash val="solid"/>
                      <a:round/>
                      <a:headEnd type="none" w="med" len="med"/>
                      <a:tailEnd type="none" w="med" len="med"/>
                    </a:lnR>
                    <a:lnT w="6350" cap="flat" cmpd="sng" algn="ctr">
                      <a:solidFill>
                        <a:srgbClr val="E8E8E8"/>
                      </a:solidFill>
                      <a:prstDash val="solid"/>
                      <a:round/>
                      <a:headEnd type="none" w="med" len="med"/>
                      <a:tailEnd type="none" w="med" len="med"/>
                    </a:lnT>
                    <a:lnB w="6350" cap="flat" cmpd="sng" algn="ctr">
                      <a:solidFill>
                        <a:srgbClr val="E8E8E8"/>
                      </a:solidFill>
                      <a:prstDash val="solid"/>
                      <a:round/>
                      <a:headEnd type="none" w="med" len="med"/>
                      <a:tailEnd type="none" w="med" len="med"/>
                    </a:lnB>
                    <a:solidFill>
                      <a:srgbClr val="F0F0EA"/>
                    </a:solidFill>
                  </a:tcPr>
                </a:tc>
                <a:tc>
                  <a:txBody>
                    <a:bodyPr/>
                    <a:lstStyle/>
                    <a:p>
                      <a:pPr marL="0" indent="0" algn="ctr">
                        <a:buNone/>
                      </a:pPr>
                      <a:r>
                        <a:rPr lang="en-US" sz="1100" dirty="0">
                          <a:solidFill>
                            <a:srgbClr val="2A2A2A"/>
                          </a:solidFill>
                          <a:latin typeface="Calibri" pitchFamily="34" charset="0"/>
                          <a:ea typeface="Calibri" pitchFamily="34" charset="-122"/>
                          <a:cs typeface="Calibri" pitchFamily="34" charset="-120"/>
                        </a:rPr>
                        <a:t>✗</a:t>
                      </a:r>
                      <a:endParaRPr lang="en-US" sz="1100" dirty="0">
                        <a:latin typeface="Calibri" charset="0"/>
                        <a:ea typeface="Calibri" charset="0"/>
                        <a:cs typeface="Calibri" charset="0"/>
                      </a:endParaRPr>
                    </a:p>
                  </a:txBody>
                  <a:tcPr>
                    <a:lnL w="6350" cap="flat" cmpd="sng" algn="ctr">
                      <a:solidFill>
                        <a:srgbClr val="E8E8E8"/>
                      </a:solidFill>
                      <a:prstDash val="solid"/>
                      <a:round/>
                      <a:headEnd type="none" w="med" len="med"/>
                      <a:tailEnd type="none" w="med" len="med"/>
                    </a:lnL>
                    <a:lnR w="6350" cap="flat" cmpd="sng" algn="ctr">
                      <a:solidFill>
                        <a:srgbClr val="E8E8E8"/>
                      </a:solidFill>
                      <a:prstDash val="solid"/>
                      <a:round/>
                      <a:headEnd type="none" w="med" len="med"/>
                      <a:tailEnd type="none" w="med" len="med"/>
                    </a:lnR>
                    <a:lnT w="6350" cap="flat" cmpd="sng" algn="ctr">
                      <a:solidFill>
                        <a:srgbClr val="E8E8E8"/>
                      </a:solidFill>
                      <a:prstDash val="solid"/>
                      <a:round/>
                      <a:headEnd type="none" w="med" len="med"/>
                      <a:tailEnd type="none" w="med" len="med"/>
                    </a:lnT>
                    <a:lnB w="6350" cap="flat" cmpd="sng" algn="ctr">
                      <a:solidFill>
                        <a:srgbClr val="E8E8E8"/>
                      </a:solidFill>
                      <a:prstDash val="solid"/>
                      <a:round/>
                      <a:headEnd type="none" w="med" len="med"/>
                      <a:tailEnd type="none" w="med" len="med"/>
                    </a:lnB>
                    <a:solidFill>
                      <a:srgbClr val="F0F0EA"/>
                    </a:solidFill>
                  </a:tcPr>
                </a:tc>
                <a:extLst>
                  <a:ext uri="{0D108BD9-81ED-4DB2-BD59-A6C34878D82A}">
                    <a16:rowId xmlns:a16="http://schemas.microsoft.com/office/drawing/2014/main" val="10006"/>
                  </a:ext>
                </a:extLst>
              </a:tr>
              <a:tr h="393192">
                <a:tc>
                  <a:txBody>
                    <a:bodyPr/>
                    <a:lstStyle/>
                    <a:p>
                      <a:pPr marL="0" indent="0" algn="l">
                        <a:buNone/>
                      </a:pPr>
                      <a:r>
                        <a:rPr lang="en-US" sz="1100" dirty="0">
                          <a:solidFill>
                            <a:srgbClr val="2A2A2A"/>
                          </a:solidFill>
                          <a:latin typeface="Calibri" pitchFamily="34" charset="0"/>
                          <a:ea typeface="Calibri" pitchFamily="34" charset="-122"/>
                          <a:cs typeface="Calibri" pitchFamily="34" charset="-120"/>
                        </a:rPr>
                        <a:t>Fast UK lead times</a:t>
                      </a:r>
                      <a:endParaRPr lang="en-US" sz="1100" dirty="0">
                        <a:latin typeface="Calibri" charset="0"/>
                        <a:ea typeface="Calibri" charset="0"/>
                        <a:cs typeface="Calibri" charset="0"/>
                      </a:endParaRPr>
                    </a:p>
                  </a:txBody>
                  <a:tcPr>
                    <a:lnL w="6350" cap="flat" cmpd="sng" algn="ctr">
                      <a:solidFill>
                        <a:srgbClr val="E8E8E8"/>
                      </a:solidFill>
                      <a:prstDash val="solid"/>
                      <a:round/>
                      <a:headEnd type="none" w="med" len="med"/>
                      <a:tailEnd type="none" w="med" len="med"/>
                    </a:lnL>
                    <a:lnR w="6350" cap="flat" cmpd="sng" algn="ctr">
                      <a:solidFill>
                        <a:srgbClr val="E8E8E8"/>
                      </a:solidFill>
                      <a:prstDash val="solid"/>
                      <a:round/>
                      <a:headEnd type="none" w="med" len="med"/>
                      <a:tailEnd type="none" w="med" len="med"/>
                    </a:lnR>
                    <a:lnT w="6350" cap="flat" cmpd="sng" algn="ctr">
                      <a:solidFill>
                        <a:srgbClr val="E8E8E8"/>
                      </a:solidFill>
                      <a:prstDash val="solid"/>
                      <a:round/>
                      <a:headEnd type="none" w="med" len="med"/>
                      <a:tailEnd type="none" w="med" len="med"/>
                    </a:lnT>
                    <a:lnB w="6350" cap="flat" cmpd="sng" algn="ctr">
                      <a:solidFill>
                        <a:srgbClr val="E8E8E8"/>
                      </a:solidFill>
                      <a:prstDash val="solid"/>
                      <a:round/>
                      <a:headEnd type="none" w="med" len="med"/>
                      <a:tailEnd type="none" w="med" len="med"/>
                    </a:lnB>
                    <a:solidFill>
                      <a:srgbClr val="FFFFFF"/>
                    </a:solidFill>
                  </a:tcPr>
                </a:tc>
                <a:tc>
                  <a:txBody>
                    <a:bodyPr/>
                    <a:lstStyle/>
                    <a:p>
                      <a:pPr marL="0" indent="0" algn="ctr">
                        <a:buNone/>
                      </a:pPr>
                      <a:r>
                        <a:rPr lang="en-US" sz="1100" dirty="0">
                          <a:solidFill>
                            <a:srgbClr val="2C5F2D"/>
                          </a:solidFill>
                          <a:latin typeface="Calibri" pitchFamily="34" charset="0"/>
                          <a:ea typeface="Calibri" pitchFamily="34" charset="-122"/>
                          <a:cs typeface="Calibri" pitchFamily="34" charset="-120"/>
                        </a:rPr>
                        <a:t>✓</a:t>
                      </a:r>
                      <a:endParaRPr lang="en-US" sz="1100" dirty="0">
                        <a:latin typeface="Calibri" charset="0"/>
                        <a:ea typeface="Calibri" charset="0"/>
                        <a:cs typeface="Calibri" charset="0"/>
                      </a:endParaRPr>
                    </a:p>
                  </a:txBody>
                  <a:tcPr>
                    <a:lnL w="6350" cap="flat" cmpd="sng" algn="ctr">
                      <a:solidFill>
                        <a:srgbClr val="E8E8E8"/>
                      </a:solidFill>
                      <a:prstDash val="solid"/>
                      <a:round/>
                      <a:headEnd type="none" w="med" len="med"/>
                      <a:tailEnd type="none" w="med" len="med"/>
                    </a:lnL>
                    <a:lnR w="6350" cap="flat" cmpd="sng" algn="ctr">
                      <a:solidFill>
                        <a:srgbClr val="E8E8E8"/>
                      </a:solidFill>
                      <a:prstDash val="solid"/>
                      <a:round/>
                      <a:headEnd type="none" w="med" len="med"/>
                      <a:tailEnd type="none" w="med" len="med"/>
                    </a:lnR>
                    <a:lnT w="6350" cap="flat" cmpd="sng" algn="ctr">
                      <a:solidFill>
                        <a:srgbClr val="E8E8E8"/>
                      </a:solidFill>
                      <a:prstDash val="solid"/>
                      <a:round/>
                      <a:headEnd type="none" w="med" len="med"/>
                      <a:tailEnd type="none" w="med" len="med"/>
                    </a:lnT>
                    <a:lnB w="6350" cap="flat" cmpd="sng" algn="ctr">
                      <a:solidFill>
                        <a:srgbClr val="E8E8E8"/>
                      </a:solidFill>
                      <a:prstDash val="solid"/>
                      <a:round/>
                      <a:headEnd type="none" w="med" len="med"/>
                      <a:tailEnd type="none" w="med" len="med"/>
                    </a:lnB>
                    <a:solidFill>
                      <a:srgbClr val="FFFFFF"/>
                    </a:solidFill>
                  </a:tcPr>
                </a:tc>
                <a:tc>
                  <a:txBody>
                    <a:bodyPr/>
                    <a:lstStyle/>
                    <a:p>
                      <a:pPr marL="0" indent="0" algn="ctr">
                        <a:buNone/>
                      </a:pPr>
                      <a:r>
                        <a:rPr lang="en-US" sz="1100" dirty="0">
                          <a:solidFill>
                            <a:srgbClr val="2A2A2A"/>
                          </a:solidFill>
                          <a:latin typeface="Calibri" pitchFamily="34" charset="0"/>
                          <a:ea typeface="Calibri" pitchFamily="34" charset="-122"/>
                          <a:cs typeface="Calibri" pitchFamily="34" charset="-120"/>
                        </a:rPr>
                        <a:t>Slower</a:t>
                      </a:r>
                      <a:endParaRPr lang="en-US" sz="1100" dirty="0">
                        <a:latin typeface="Calibri" charset="0"/>
                        <a:ea typeface="Calibri" charset="0"/>
                        <a:cs typeface="Calibri" charset="0"/>
                      </a:endParaRPr>
                    </a:p>
                  </a:txBody>
                  <a:tcPr>
                    <a:lnL w="6350" cap="flat" cmpd="sng" algn="ctr">
                      <a:solidFill>
                        <a:srgbClr val="E8E8E8"/>
                      </a:solidFill>
                      <a:prstDash val="solid"/>
                      <a:round/>
                      <a:headEnd type="none" w="med" len="med"/>
                      <a:tailEnd type="none" w="med" len="med"/>
                    </a:lnL>
                    <a:lnR w="6350" cap="flat" cmpd="sng" algn="ctr">
                      <a:solidFill>
                        <a:srgbClr val="E8E8E8"/>
                      </a:solidFill>
                      <a:prstDash val="solid"/>
                      <a:round/>
                      <a:headEnd type="none" w="med" len="med"/>
                      <a:tailEnd type="none" w="med" len="med"/>
                    </a:lnR>
                    <a:lnT w="6350" cap="flat" cmpd="sng" algn="ctr">
                      <a:solidFill>
                        <a:srgbClr val="E8E8E8"/>
                      </a:solidFill>
                      <a:prstDash val="solid"/>
                      <a:round/>
                      <a:headEnd type="none" w="med" len="med"/>
                      <a:tailEnd type="none" w="med" len="med"/>
                    </a:lnT>
                    <a:lnB w="6350" cap="flat" cmpd="sng" algn="ctr">
                      <a:solidFill>
                        <a:srgbClr val="E8E8E8"/>
                      </a:solidFill>
                      <a:prstDash val="solid"/>
                      <a:round/>
                      <a:headEnd type="none" w="med" len="med"/>
                      <a:tailEnd type="none" w="med" len="med"/>
                    </a:lnB>
                    <a:solidFill>
                      <a:srgbClr val="FFFFFF"/>
                    </a:solidFill>
                  </a:tcPr>
                </a:tc>
                <a:extLst>
                  <a:ext uri="{0D108BD9-81ED-4DB2-BD59-A6C34878D82A}">
                    <a16:rowId xmlns:a16="http://schemas.microsoft.com/office/drawing/2014/main" val="10007"/>
                  </a:ext>
                </a:extLst>
              </a:tr>
              <a:tr h="393192">
                <a:tc>
                  <a:txBody>
                    <a:bodyPr/>
                    <a:lstStyle/>
                    <a:p>
                      <a:pPr marL="0" indent="0" algn="l">
                        <a:buNone/>
                      </a:pPr>
                      <a:r>
                        <a:rPr lang="en-US" sz="1100" dirty="0">
                          <a:solidFill>
                            <a:srgbClr val="2A2A2A"/>
                          </a:solidFill>
                          <a:latin typeface="Calibri" pitchFamily="34" charset="0"/>
                          <a:ea typeface="Calibri" pitchFamily="34" charset="-122"/>
                          <a:cs typeface="Calibri" pitchFamily="34" charset="-120"/>
                        </a:rPr>
                        <a:t>Full print branding</a:t>
                      </a:r>
                      <a:endParaRPr lang="en-US" sz="1100" dirty="0">
                        <a:latin typeface="Calibri" charset="0"/>
                        <a:ea typeface="Calibri" charset="0"/>
                        <a:cs typeface="Calibri" charset="0"/>
                      </a:endParaRPr>
                    </a:p>
                  </a:txBody>
                  <a:tcPr>
                    <a:lnL w="6350" cap="flat" cmpd="sng" algn="ctr">
                      <a:solidFill>
                        <a:srgbClr val="E8E8E8"/>
                      </a:solidFill>
                      <a:prstDash val="solid"/>
                      <a:round/>
                      <a:headEnd type="none" w="med" len="med"/>
                      <a:tailEnd type="none" w="med" len="med"/>
                    </a:lnL>
                    <a:lnR w="6350" cap="flat" cmpd="sng" algn="ctr">
                      <a:solidFill>
                        <a:srgbClr val="E8E8E8"/>
                      </a:solidFill>
                      <a:prstDash val="solid"/>
                      <a:round/>
                      <a:headEnd type="none" w="med" len="med"/>
                      <a:tailEnd type="none" w="med" len="med"/>
                    </a:lnR>
                    <a:lnT w="6350" cap="flat" cmpd="sng" algn="ctr">
                      <a:solidFill>
                        <a:srgbClr val="E8E8E8"/>
                      </a:solidFill>
                      <a:prstDash val="solid"/>
                      <a:round/>
                      <a:headEnd type="none" w="med" len="med"/>
                      <a:tailEnd type="none" w="med" len="med"/>
                    </a:lnT>
                    <a:lnB w="6350" cap="flat" cmpd="sng" algn="ctr">
                      <a:solidFill>
                        <a:srgbClr val="E8E8E8"/>
                      </a:solidFill>
                      <a:prstDash val="solid"/>
                      <a:round/>
                      <a:headEnd type="none" w="med" len="med"/>
                      <a:tailEnd type="none" w="med" len="med"/>
                    </a:lnB>
                    <a:solidFill>
                      <a:srgbClr val="F0F0EA"/>
                    </a:solidFill>
                  </a:tcPr>
                </a:tc>
                <a:tc>
                  <a:txBody>
                    <a:bodyPr/>
                    <a:lstStyle/>
                    <a:p>
                      <a:pPr marL="0" indent="0" algn="ctr">
                        <a:buNone/>
                      </a:pPr>
                      <a:r>
                        <a:rPr lang="en-US" sz="1100" dirty="0">
                          <a:solidFill>
                            <a:srgbClr val="2C5F2D"/>
                          </a:solidFill>
                          <a:latin typeface="Calibri" pitchFamily="34" charset="0"/>
                          <a:ea typeface="Calibri" pitchFamily="34" charset="-122"/>
                          <a:cs typeface="Calibri" pitchFamily="34" charset="-120"/>
                        </a:rPr>
                        <a:t>✓</a:t>
                      </a:r>
                      <a:endParaRPr lang="en-US" sz="1100" dirty="0">
                        <a:latin typeface="Calibri" charset="0"/>
                        <a:ea typeface="Calibri" charset="0"/>
                        <a:cs typeface="Calibri" charset="0"/>
                      </a:endParaRPr>
                    </a:p>
                  </a:txBody>
                  <a:tcPr>
                    <a:lnL w="6350" cap="flat" cmpd="sng" algn="ctr">
                      <a:solidFill>
                        <a:srgbClr val="E8E8E8"/>
                      </a:solidFill>
                      <a:prstDash val="solid"/>
                      <a:round/>
                      <a:headEnd type="none" w="med" len="med"/>
                      <a:tailEnd type="none" w="med" len="med"/>
                    </a:lnL>
                    <a:lnR w="6350" cap="flat" cmpd="sng" algn="ctr">
                      <a:solidFill>
                        <a:srgbClr val="E8E8E8"/>
                      </a:solidFill>
                      <a:prstDash val="solid"/>
                      <a:round/>
                      <a:headEnd type="none" w="med" len="med"/>
                      <a:tailEnd type="none" w="med" len="med"/>
                    </a:lnR>
                    <a:lnT w="6350" cap="flat" cmpd="sng" algn="ctr">
                      <a:solidFill>
                        <a:srgbClr val="E8E8E8"/>
                      </a:solidFill>
                      <a:prstDash val="solid"/>
                      <a:round/>
                      <a:headEnd type="none" w="med" len="med"/>
                      <a:tailEnd type="none" w="med" len="med"/>
                    </a:lnT>
                    <a:lnB w="6350" cap="flat" cmpd="sng" algn="ctr">
                      <a:solidFill>
                        <a:srgbClr val="E8E8E8"/>
                      </a:solidFill>
                      <a:prstDash val="solid"/>
                      <a:round/>
                      <a:headEnd type="none" w="med" len="med"/>
                      <a:tailEnd type="none" w="med" len="med"/>
                    </a:lnB>
                    <a:solidFill>
                      <a:srgbClr val="F0F0EA"/>
                    </a:solidFill>
                  </a:tcPr>
                </a:tc>
                <a:tc>
                  <a:txBody>
                    <a:bodyPr/>
                    <a:lstStyle/>
                    <a:p>
                      <a:pPr marL="0" indent="0" algn="ctr">
                        <a:buNone/>
                      </a:pPr>
                      <a:r>
                        <a:rPr lang="en-US" sz="1100" dirty="0">
                          <a:solidFill>
                            <a:srgbClr val="2A2A2A"/>
                          </a:solidFill>
                          <a:latin typeface="Calibri" pitchFamily="34" charset="0"/>
                          <a:ea typeface="Calibri" pitchFamily="34" charset="-122"/>
                          <a:cs typeface="Calibri" pitchFamily="34" charset="-120"/>
                        </a:rPr>
                        <a:t>Varies</a:t>
                      </a:r>
                      <a:endParaRPr lang="en-US" sz="1100" dirty="0">
                        <a:latin typeface="Calibri" charset="0"/>
                        <a:ea typeface="Calibri" charset="0"/>
                        <a:cs typeface="Calibri" charset="0"/>
                      </a:endParaRPr>
                    </a:p>
                  </a:txBody>
                  <a:tcPr>
                    <a:lnL w="6350" cap="flat" cmpd="sng" algn="ctr">
                      <a:solidFill>
                        <a:srgbClr val="E8E8E8"/>
                      </a:solidFill>
                      <a:prstDash val="solid"/>
                      <a:round/>
                      <a:headEnd type="none" w="med" len="med"/>
                      <a:tailEnd type="none" w="med" len="med"/>
                    </a:lnL>
                    <a:lnR w="6350" cap="flat" cmpd="sng" algn="ctr">
                      <a:solidFill>
                        <a:srgbClr val="E8E8E8"/>
                      </a:solidFill>
                      <a:prstDash val="solid"/>
                      <a:round/>
                      <a:headEnd type="none" w="med" len="med"/>
                      <a:tailEnd type="none" w="med" len="med"/>
                    </a:lnR>
                    <a:lnT w="6350" cap="flat" cmpd="sng" algn="ctr">
                      <a:solidFill>
                        <a:srgbClr val="E8E8E8"/>
                      </a:solidFill>
                      <a:prstDash val="solid"/>
                      <a:round/>
                      <a:headEnd type="none" w="med" len="med"/>
                      <a:tailEnd type="none" w="med" len="med"/>
                    </a:lnT>
                    <a:lnB w="6350" cap="flat" cmpd="sng" algn="ctr">
                      <a:solidFill>
                        <a:srgbClr val="E8E8E8"/>
                      </a:solidFill>
                      <a:prstDash val="solid"/>
                      <a:round/>
                      <a:headEnd type="none" w="med" len="med"/>
                      <a:tailEnd type="none" w="med" len="med"/>
                    </a:lnB>
                    <a:solidFill>
                      <a:srgbClr val="F0F0EA"/>
                    </a:solidFill>
                  </a:tcPr>
                </a:tc>
                <a:extLst>
                  <a:ext uri="{0D108BD9-81ED-4DB2-BD59-A6C34878D82A}">
                    <a16:rowId xmlns:a16="http://schemas.microsoft.com/office/drawing/2014/main" val="10008"/>
                  </a:ext>
                </a:extLst>
              </a:tr>
              <a:tr h="393192">
                <a:tc>
                  <a:txBody>
                    <a:bodyPr/>
                    <a:lstStyle/>
                    <a:p>
                      <a:pPr marL="0" indent="0" algn="l">
                        <a:buNone/>
                      </a:pPr>
                      <a:r>
                        <a:rPr lang="en-US" sz="1100" dirty="0">
                          <a:solidFill>
                            <a:srgbClr val="2A2A2A"/>
                          </a:solidFill>
                          <a:latin typeface="Calibri" pitchFamily="34" charset="0"/>
                          <a:ea typeface="Calibri" pitchFamily="34" charset="-122"/>
                          <a:cs typeface="Calibri" pitchFamily="34" charset="-120"/>
                        </a:rPr>
                        <a:t>Price parity with standard alternatives</a:t>
                      </a:r>
                      <a:endParaRPr lang="en-US" sz="1100" dirty="0">
                        <a:latin typeface="Calibri" charset="0"/>
                        <a:ea typeface="Calibri" charset="0"/>
                        <a:cs typeface="Calibri" charset="0"/>
                      </a:endParaRPr>
                    </a:p>
                  </a:txBody>
                  <a:tcPr>
                    <a:lnL w="6350" cap="flat" cmpd="sng" algn="ctr">
                      <a:solidFill>
                        <a:srgbClr val="E8E8E8"/>
                      </a:solidFill>
                      <a:prstDash val="solid"/>
                      <a:round/>
                      <a:headEnd type="none" w="med" len="med"/>
                      <a:tailEnd type="none" w="med" len="med"/>
                    </a:lnL>
                    <a:lnR w="6350" cap="flat" cmpd="sng" algn="ctr">
                      <a:solidFill>
                        <a:srgbClr val="E8E8E8"/>
                      </a:solidFill>
                      <a:prstDash val="solid"/>
                      <a:round/>
                      <a:headEnd type="none" w="med" len="med"/>
                      <a:tailEnd type="none" w="med" len="med"/>
                    </a:lnR>
                    <a:lnT w="6350" cap="flat" cmpd="sng" algn="ctr">
                      <a:solidFill>
                        <a:srgbClr val="E8E8E8"/>
                      </a:solidFill>
                      <a:prstDash val="solid"/>
                      <a:round/>
                      <a:headEnd type="none" w="med" len="med"/>
                      <a:tailEnd type="none" w="med" len="med"/>
                    </a:lnT>
                    <a:lnB w="6350" cap="flat" cmpd="sng" algn="ctr">
                      <a:solidFill>
                        <a:srgbClr val="E8E8E8"/>
                      </a:solidFill>
                      <a:prstDash val="solid"/>
                      <a:round/>
                      <a:headEnd type="none" w="med" len="med"/>
                      <a:tailEnd type="none" w="med" len="med"/>
                    </a:lnB>
                    <a:solidFill>
                      <a:srgbClr val="FFFFFF"/>
                    </a:solidFill>
                  </a:tcPr>
                </a:tc>
                <a:tc>
                  <a:txBody>
                    <a:bodyPr/>
                    <a:lstStyle/>
                    <a:p>
                      <a:pPr marL="0" indent="0" algn="ctr">
                        <a:buNone/>
                      </a:pPr>
                      <a:r>
                        <a:rPr lang="en-US" sz="1100" dirty="0">
                          <a:solidFill>
                            <a:srgbClr val="2C5F2D"/>
                          </a:solidFill>
                          <a:latin typeface="Calibri" pitchFamily="34" charset="0"/>
                          <a:ea typeface="Calibri" pitchFamily="34" charset="-122"/>
                          <a:cs typeface="Calibri" pitchFamily="34" charset="-120"/>
                        </a:rPr>
                        <a:t>✓</a:t>
                      </a:r>
                      <a:endParaRPr lang="en-US" sz="1100" dirty="0">
                        <a:latin typeface="Calibri" charset="0"/>
                        <a:ea typeface="Calibri" charset="0"/>
                        <a:cs typeface="Calibri" charset="0"/>
                      </a:endParaRPr>
                    </a:p>
                  </a:txBody>
                  <a:tcPr>
                    <a:lnL w="6350" cap="flat" cmpd="sng" algn="ctr">
                      <a:solidFill>
                        <a:srgbClr val="E8E8E8"/>
                      </a:solidFill>
                      <a:prstDash val="solid"/>
                      <a:round/>
                      <a:headEnd type="none" w="med" len="med"/>
                      <a:tailEnd type="none" w="med" len="med"/>
                    </a:lnL>
                    <a:lnR w="6350" cap="flat" cmpd="sng" algn="ctr">
                      <a:solidFill>
                        <a:srgbClr val="E8E8E8"/>
                      </a:solidFill>
                      <a:prstDash val="solid"/>
                      <a:round/>
                      <a:headEnd type="none" w="med" len="med"/>
                      <a:tailEnd type="none" w="med" len="med"/>
                    </a:lnR>
                    <a:lnT w="6350" cap="flat" cmpd="sng" algn="ctr">
                      <a:solidFill>
                        <a:srgbClr val="E8E8E8"/>
                      </a:solidFill>
                      <a:prstDash val="solid"/>
                      <a:round/>
                      <a:headEnd type="none" w="med" len="med"/>
                      <a:tailEnd type="none" w="med" len="med"/>
                    </a:lnT>
                    <a:lnB w="6350" cap="flat" cmpd="sng" algn="ctr">
                      <a:solidFill>
                        <a:srgbClr val="E8E8E8"/>
                      </a:solidFill>
                      <a:prstDash val="solid"/>
                      <a:round/>
                      <a:headEnd type="none" w="med" len="med"/>
                      <a:tailEnd type="none" w="med" len="med"/>
                    </a:lnB>
                    <a:solidFill>
                      <a:srgbClr val="FFFFFF"/>
                    </a:solidFill>
                  </a:tcPr>
                </a:tc>
                <a:tc>
                  <a:txBody>
                    <a:bodyPr/>
                    <a:lstStyle/>
                    <a:p>
                      <a:pPr marL="0" indent="0" algn="ctr">
                        <a:buNone/>
                      </a:pPr>
                      <a:r>
                        <a:rPr lang="en-US" sz="1100" dirty="0">
                          <a:solidFill>
                            <a:srgbClr val="2A2A2A"/>
                          </a:solidFill>
                          <a:latin typeface="Calibri" pitchFamily="34" charset="0"/>
                          <a:ea typeface="Calibri" pitchFamily="34" charset="-122"/>
                          <a:cs typeface="Calibri" pitchFamily="34" charset="-120"/>
                        </a:rPr>
                        <a:t>Varies</a:t>
                      </a:r>
                      <a:endParaRPr lang="en-US" sz="1100" dirty="0">
                        <a:latin typeface="Calibri" charset="0"/>
                        <a:ea typeface="Calibri" charset="0"/>
                        <a:cs typeface="Calibri" charset="0"/>
                      </a:endParaRPr>
                    </a:p>
                  </a:txBody>
                  <a:tcPr>
                    <a:lnL w="6350" cap="flat" cmpd="sng" algn="ctr">
                      <a:solidFill>
                        <a:srgbClr val="E8E8E8"/>
                      </a:solidFill>
                      <a:prstDash val="solid"/>
                      <a:round/>
                      <a:headEnd type="none" w="med" len="med"/>
                      <a:tailEnd type="none" w="med" len="med"/>
                    </a:lnL>
                    <a:lnR w="6350" cap="flat" cmpd="sng" algn="ctr">
                      <a:solidFill>
                        <a:srgbClr val="E8E8E8"/>
                      </a:solidFill>
                      <a:prstDash val="solid"/>
                      <a:round/>
                      <a:headEnd type="none" w="med" len="med"/>
                      <a:tailEnd type="none" w="med" len="med"/>
                    </a:lnR>
                    <a:lnT w="6350" cap="flat" cmpd="sng" algn="ctr">
                      <a:solidFill>
                        <a:srgbClr val="E8E8E8"/>
                      </a:solidFill>
                      <a:prstDash val="solid"/>
                      <a:round/>
                      <a:headEnd type="none" w="med" len="med"/>
                      <a:tailEnd type="none" w="med" len="med"/>
                    </a:lnT>
                    <a:lnB w="6350" cap="flat" cmpd="sng" algn="ctr">
                      <a:solidFill>
                        <a:srgbClr val="E8E8E8"/>
                      </a:solidFill>
                      <a:prstDash val="solid"/>
                      <a:round/>
                      <a:headEnd type="none" w="med" len="med"/>
                      <a:tailEnd type="none" w="med" len="med"/>
                    </a:lnB>
                    <a:solidFill>
                      <a:srgbClr val="FFFFFF"/>
                    </a:solidFill>
                  </a:tcPr>
                </a:tc>
                <a:extLst>
                  <a:ext uri="{0D108BD9-81ED-4DB2-BD59-A6C34878D82A}">
                    <a16:rowId xmlns:a16="http://schemas.microsoft.com/office/drawing/2014/main" val="10009"/>
                  </a:ext>
                </a:extLst>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2C5F2D"/>
        </a:solidFill>
        <a:effectLst/>
      </p:bgPr>
    </p:bg>
    <p:spTree>
      <p:nvGrpSpPr>
        <p:cNvPr id="1" name=""/>
        <p:cNvGrpSpPr/>
        <p:nvPr/>
      </p:nvGrpSpPr>
      <p:grpSpPr>
        <a:xfrm>
          <a:off x="0" y="0"/>
          <a:ext cx="0" cy="0"/>
          <a:chOff x="0" y="0"/>
          <a:chExt cx="0" cy="0"/>
        </a:xfrm>
      </p:grpSpPr>
      <p:sp>
        <p:nvSpPr>
          <p:cNvPr id="2" name="Shape 0"/>
          <p:cNvSpPr/>
          <p:nvPr/>
        </p:nvSpPr>
        <p:spPr>
          <a:xfrm>
            <a:off x="0" y="0"/>
            <a:ext cx="164592" cy="5143500"/>
          </a:xfrm>
          <a:prstGeom prst="rect">
            <a:avLst/>
          </a:prstGeom>
          <a:solidFill>
            <a:srgbClr val="6AAB5F"/>
          </a:solidFill>
          <a:ln w="12700">
            <a:solidFill>
              <a:srgbClr val="6AAB5F"/>
            </a:solidFill>
            <a:prstDash val="solid"/>
          </a:ln>
        </p:spPr>
        <p:txBody>
          <a:bodyPr/>
          <a:lstStyle/>
          <a:p>
            <a:endParaRPr lang="en-GB"/>
          </a:p>
        </p:txBody>
      </p:sp>
      <p:sp>
        <p:nvSpPr>
          <p:cNvPr id="3" name="Shape 1"/>
          <p:cNvSpPr/>
          <p:nvPr/>
        </p:nvSpPr>
        <p:spPr>
          <a:xfrm>
            <a:off x="8979408" y="0"/>
            <a:ext cx="164592" cy="5143500"/>
          </a:xfrm>
          <a:prstGeom prst="rect">
            <a:avLst/>
          </a:prstGeom>
          <a:solidFill>
            <a:srgbClr val="6AAB5F"/>
          </a:solidFill>
          <a:ln w="12700">
            <a:solidFill>
              <a:srgbClr val="6AAB5F"/>
            </a:solidFill>
            <a:prstDash val="solid"/>
          </a:ln>
        </p:spPr>
        <p:txBody>
          <a:bodyPr/>
          <a:lstStyle/>
          <a:p>
            <a:endParaRPr lang="en-GB"/>
          </a:p>
        </p:txBody>
      </p:sp>
      <p:sp>
        <p:nvSpPr>
          <p:cNvPr id="4" name="Text 2"/>
          <p:cNvSpPr/>
          <p:nvPr/>
        </p:nvSpPr>
        <p:spPr>
          <a:xfrm>
            <a:off x="457200" y="365760"/>
            <a:ext cx="8229600" cy="822960"/>
          </a:xfrm>
          <a:prstGeom prst="rect">
            <a:avLst/>
          </a:prstGeom>
          <a:noFill/>
          <a:ln/>
        </p:spPr>
        <p:txBody>
          <a:bodyPr wrap="square" lIns="0" tIns="0" rIns="0" bIns="0" rtlCol="0" anchor="ctr"/>
          <a:lstStyle/>
          <a:p>
            <a:pPr marL="0" indent="0" algn="ctr">
              <a:buNone/>
            </a:pPr>
            <a:r>
              <a:rPr lang="en-US" sz="3600" b="1" dirty="0">
                <a:solidFill>
                  <a:srgbClr val="FFFFFF"/>
                </a:solidFill>
                <a:latin typeface="Cambria" pitchFamily="34" charset="0"/>
                <a:ea typeface="Cambria" pitchFamily="34" charset="-122"/>
                <a:cs typeface="Cambria" pitchFamily="34" charset="-120"/>
              </a:rPr>
              <a:t>Ready to Make the Switch?</a:t>
            </a:r>
            <a:endParaRPr lang="en-US" sz="3600" dirty="0"/>
          </a:p>
        </p:txBody>
      </p:sp>
      <p:sp>
        <p:nvSpPr>
          <p:cNvPr id="5" name="Text 3"/>
          <p:cNvSpPr/>
          <p:nvPr/>
        </p:nvSpPr>
        <p:spPr>
          <a:xfrm>
            <a:off x="457200" y="1234440"/>
            <a:ext cx="8229600" cy="411480"/>
          </a:xfrm>
          <a:prstGeom prst="rect">
            <a:avLst/>
          </a:prstGeom>
          <a:noFill/>
          <a:ln/>
        </p:spPr>
        <p:txBody>
          <a:bodyPr wrap="square" lIns="0" tIns="0" rIns="0" bIns="0" rtlCol="0" anchor="ctr"/>
          <a:lstStyle/>
          <a:p>
            <a:pPr marL="0" indent="0" algn="ctr">
              <a:buNone/>
            </a:pPr>
            <a:r>
              <a:rPr lang="en-US" sz="1400" dirty="0">
                <a:solidFill>
                  <a:srgbClr val="A8D5A2"/>
                </a:solidFill>
                <a:latin typeface="Calibri" pitchFamily="34" charset="0"/>
                <a:ea typeface="Calibri" pitchFamily="34" charset="-122"/>
                <a:cs typeface="Calibri" pitchFamily="34" charset="-120"/>
              </a:rPr>
              <a:t>Here's how to move forward with a UK-made, sustainable merchandise order:</a:t>
            </a:r>
            <a:endParaRPr lang="en-US" sz="1400" dirty="0"/>
          </a:p>
        </p:txBody>
      </p:sp>
      <p:sp>
        <p:nvSpPr>
          <p:cNvPr id="6" name="Shape 4"/>
          <p:cNvSpPr/>
          <p:nvPr/>
        </p:nvSpPr>
        <p:spPr>
          <a:xfrm>
            <a:off x="1097280" y="1828800"/>
            <a:ext cx="548640" cy="548640"/>
          </a:xfrm>
          <a:prstGeom prst="ellipse">
            <a:avLst/>
          </a:prstGeom>
          <a:solidFill>
            <a:srgbClr val="6AAB5F"/>
          </a:solidFill>
          <a:ln w="12700">
            <a:solidFill>
              <a:srgbClr val="6AAB5F"/>
            </a:solidFill>
            <a:prstDash val="solid"/>
          </a:ln>
        </p:spPr>
        <p:txBody>
          <a:bodyPr/>
          <a:lstStyle/>
          <a:p>
            <a:endParaRPr lang="en-GB"/>
          </a:p>
        </p:txBody>
      </p:sp>
      <p:sp>
        <p:nvSpPr>
          <p:cNvPr id="7" name="Text 5"/>
          <p:cNvSpPr/>
          <p:nvPr/>
        </p:nvSpPr>
        <p:spPr>
          <a:xfrm>
            <a:off x="1097280" y="1828800"/>
            <a:ext cx="548640" cy="548640"/>
          </a:xfrm>
          <a:prstGeom prst="rect">
            <a:avLst/>
          </a:prstGeom>
          <a:noFill/>
          <a:ln/>
        </p:spPr>
        <p:txBody>
          <a:bodyPr wrap="square" lIns="0" tIns="0" rIns="0" bIns="0" rtlCol="0" anchor="ctr"/>
          <a:lstStyle/>
          <a:p>
            <a:pPr marL="0" indent="0" algn="ctr">
              <a:buNone/>
            </a:pPr>
            <a:r>
              <a:rPr lang="en-US" sz="1600" b="1" dirty="0">
                <a:solidFill>
                  <a:srgbClr val="FFFFFF"/>
                </a:solidFill>
                <a:latin typeface="Cambria" pitchFamily="34" charset="0"/>
                <a:ea typeface="Cambria" pitchFamily="34" charset="-122"/>
                <a:cs typeface="Cambria" pitchFamily="34" charset="-120"/>
              </a:rPr>
              <a:t>1</a:t>
            </a:r>
            <a:endParaRPr lang="en-US" sz="1600" dirty="0"/>
          </a:p>
        </p:txBody>
      </p:sp>
      <p:sp>
        <p:nvSpPr>
          <p:cNvPr id="8" name="Text 6"/>
          <p:cNvSpPr/>
          <p:nvPr/>
        </p:nvSpPr>
        <p:spPr>
          <a:xfrm>
            <a:off x="457200" y="2514600"/>
            <a:ext cx="1920240" cy="502920"/>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Confirm Your Requirements</a:t>
            </a:r>
            <a:endParaRPr lang="en-US" sz="1100" dirty="0"/>
          </a:p>
        </p:txBody>
      </p:sp>
      <p:sp>
        <p:nvSpPr>
          <p:cNvPr id="9" name="Text 7"/>
          <p:cNvSpPr/>
          <p:nvPr/>
        </p:nvSpPr>
        <p:spPr>
          <a:xfrm>
            <a:off x="457200" y="3063240"/>
            <a:ext cx="1920240" cy="1463040"/>
          </a:xfrm>
          <a:prstGeom prst="rect">
            <a:avLst/>
          </a:prstGeom>
          <a:noFill/>
          <a:ln/>
        </p:spPr>
        <p:txBody>
          <a:bodyPr wrap="square" lIns="0" tIns="0" rIns="0" bIns="0" rtlCol="0" anchor="t"/>
          <a:lstStyle/>
          <a:p>
            <a:pPr marL="0" indent="0" algn="ctr">
              <a:buNone/>
            </a:pPr>
            <a:r>
              <a:rPr lang="en-US" sz="1000" dirty="0">
                <a:solidFill>
                  <a:srgbClr val="A8D5A2"/>
                </a:solidFill>
                <a:latin typeface="Calibri" pitchFamily="34" charset="0"/>
                <a:ea typeface="Calibri" pitchFamily="34" charset="-122"/>
                <a:cs typeface="Calibri" pitchFamily="34" charset="-120"/>
              </a:rPr>
              <a:t>Quantities, colour preferences (standard or R+ speckled), and print artwork.</a:t>
            </a:r>
            <a:endParaRPr lang="en-US" sz="1000" dirty="0"/>
          </a:p>
        </p:txBody>
      </p:sp>
      <p:sp>
        <p:nvSpPr>
          <p:cNvPr id="10" name="Shape 8"/>
          <p:cNvSpPr/>
          <p:nvPr/>
        </p:nvSpPr>
        <p:spPr>
          <a:xfrm>
            <a:off x="3200400" y="1828800"/>
            <a:ext cx="548640" cy="548640"/>
          </a:xfrm>
          <a:prstGeom prst="ellipse">
            <a:avLst/>
          </a:prstGeom>
          <a:solidFill>
            <a:srgbClr val="6AAB5F"/>
          </a:solidFill>
          <a:ln w="12700">
            <a:solidFill>
              <a:srgbClr val="6AAB5F"/>
            </a:solidFill>
            <a:prstDash val="solid"/>
          </a:ln>
        </p:spPr>
        <p:txBody>
          <a:bodyPr/>
          <a:lstStyle/>
          <a:p>
            <a:endParaRPr lang="en-GB"/>
          </a:p>
        </p:txBody>
      </p:sp>
      <p:sp>
        <p:nvSpPr>
          <p:cNvPr id="11" name="Text 9"/>
          <p:cNvSpPr/>
          <p:nvPr/>
        </p:nvSpPr>
        <p:spPr>
          <a:xfrm>
            <a:off x="3200400" y="1828800"/>
            <a:ext cx="548640" cy="548640"/>
          </a:xfrm>
          <a:prstGeom prst="rect">
            <a:avLst/>
          </a:prstGeom>
          <a:noFill/>
          <a:ln/>
        </p:spPr>
        <p:txBody>
          <a:bodyPr wrap="square" lIns="0" tIns="0" rIns="0" bIns="0" rtlCol="0" anchor="ctr"/>
          <a:lstStyle/>
          <a:p>
            <a:pPr marL="0" indent="0" algn="ctr">
              <a:buNone/>
            </a:pPr>
            <a:r>
              <a:rPr lang="en-US" sz="1600" b="1" dirty="0">
                <a:solidFill>
                  <a:srgbClr val="FFFFFF"/>
                </a:solidFill>
                <a:latin typeface="Cambria" pitchFamily="34" charset="0"/>
                <a:ea typeface="Cambria" pitchFamily="34" charset="-122"/>
                <a:cs typeface="Cambria" pitchFamily="34" charset="-120"/>
              </a:rPr>
              <a:t>2</a:t>
            </a:r>
            <a:endParaRPr lang="en-US" sz="1600" dirty="0"/>
          </a:p>
        </p:txBody>
      </p:sp>
      <p:sp>
        <p:nvSpPr>
          <p:cNvPr id="12" name="Text 10"/>
          <p:cNvSpPr/>
          <p:nvPr/>
        </p:nvSpPr>
        <p:spPr>
          <a:xfrm>
            <a:off x="2560320" y="2514600"/>
            <a:ext cx="1920240" cy="502920"/>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Receive Your Quote</a:t>
            </a:r>
            <a:endParaRPr lang="en-US" sz="1100" dirty="0"/>
          </a:p>
        </p:txBody>
      </p:sp>
      <p:sp>
        <p:nvSpPr>
          <p:cNvPr id="13" name="Text 11"/>
          <p:cNvSpPr/>
          <p:nvPr/>
        </p:nvSpPr>
        <p:spPr>
          <a:xfrm>
            <a:off x="2560320" y="3063240"/>
            <a:ext cx="1920240" cy="1463040"/>
          </a:xfrm>
          <a:prstGeom prst="rect">
            <a:avLst/>
          </a:prstGeom>
          <a:noFill/>
          <a:ln/>
        </p:spPr>
        <p:txBody>
          <a:bodyPr wrap="square" lIns="0" tIns="0" rIns="0" bIns="0" rtlCol="0" anchor="t"/>
          <a:lstStyle/>
          <a:p>
            <a:pPr marL="0" indent="0" algn="ctr">
              <a:buNone/>
            </a:pPr>
            <a:r>
              <a:rPr lang="en-US" sz="1000" dirty="0">
                <a:solidFill>
                  <a:srgbClr val="A8D5A2"/>
                </a:solidFill>
                <a:latin typeface="Calibri" pitchFamily="34" charset="0"/>
                <a:ea typeface="Calibri" pitchFamily="34" charset="-122"/>
                <a:cs typeface="Calibri" pitchFamily="34" charset="-120"/>
              </a:rPr>
              <a:t>Clear, competitive pricing with no hidden sustainability surcharge - both material options are priced the same.</a:t>
            </a:r>
            <a:endParaRPr lang="en-US" sz="1000" dirty="0"/>
          </a:p>
        </p:txBody>
      </p:sp>
      <p:sp>
        <p:nvSpPr>
          <p:cNvPr id="14" name="Shape 12"/>
          <p:cNvSpPr/>
          <p:nvPr/>
        </p:nvSpPr>
        <p:spPr>
          <a:xfrm>
            <a:off x="5303520" y="1828800"/>
            <a:ext cx="548640" cy="548640"/>
          </a:xfrm>
          <a:prstGeom prst="ellipse">
            <a:avLst/>
          </a:prstGeom>
          <a:solidFill>
            <a:srgbClr val="6AAB5F"/>
          </a:solidFill>
          <a:ln w="12700">
            <a:solidFill>
              <a:srgbClr val="6AAB5F"/>
            </a:solidFill>
            <a:prstDash val="solid"/>
          </a:ln>
        </p:spPr>
        <p:txBody>
          <a:bodyPr/>
          <a:lstStyle/>
          <a:p>
            <a:endParaRPr lang="en-GB"/>
          </a:p>
        </p:txBody>
      </p:sp>
      <p:sp>
        <p:nvSpPr>
          <p:cNvPr id="15" name="Text 13"/>
          <p:cNvSpPr/>
          <p:nvPr/>
        </p:nvSpPr>
        <p:spPr>
          <a:xfrm>
            <a:off x="5303520" y="1828800"/>
            <a:ext cx="548640" cy="548640"/>
          </a:xfrm>
          <a:prstGeom prst="rect">
            <a:avLst/>
          </a:prstGeom>
          <a:noFill/>
          <a:ln/>
        </p:spPr>
        <p:txBody>
          <a:bodyPr wrap="square" lIns="0" tIns="0" rIns="0" bIns="0" rtlCol="0" anchor="ctr"/>
          <a:lstStyle/>
          <a:p>
            <a:pPr marL="0" indent="0" algn="ctr">
              <a:buNone/>
            </a:pPr>
            <a:r>
              <a:rPr lang="en-US" sz="1600" b="1" dirty="0">
                <a:solidFill>
                  <a:srgbClr val="FFFFFF"/>
                </a:solidFill>
                <a:latin typeface="Cambria" pitchFamily="34" charset="0"/>
                <a:ea typeface="Cambria" pitchFamily="34" charset="-122"/>
                <a:cs typeface="Cambria" pitchFamily="34" charset="-120"/>
              </a:rPr>
              <a:t>3</a:t>
            </a:r>
            <a:endParaRPr lang="en-US" sz="1600" dirty="0"/>
          </a:p>
        </p:txBody>
      </p:sp>
      <p:sp>
        <p:nvSpPr>
          <p:cNvPr id="16" name="Text 14"/>
          <p:cNvSpPr/>
          <p:nvPr/>
        </p:nvSpPr>
        <p:spPr>
          <a:xfrm>
            <a:off x="4663440" y="2514600"/>
            <a:ext cx="1920240" cy="502920"/>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Approve Artwork &amp; Order</a:t>
            </a:r>
            <a:endParaRPr lang="en-US" sz="1100" dirty="0"/>
          </a:p>
        </p:txBody>
      </p:sp>
      <p:sp>
        <p:nvSpPr>
          <p:cNvPr id="17" name="Text 15"/>
          <p:cNvSpPr/>
          <p:nvPr/>
        </p:nvSpPr>
        <p:spPr>
          <a:xfrm>
            <a:off x="4663440" y="3063240"/>
            <a:ext cx="1920240" cy="1463040"/>
          </a:xfrm>
          <a:prstGeom prst="rect">
            <a:avLst/>
          </a:prstGeom>
          <a:noFill/>
          <a:ln/>
        </p:spPr>
        <p:txBody>
          <a:bodyPr wrap="square" lIns="0" tIns="0" rIns="0" bIns="0" rtlCol="0" anchor="t"/>
          <a:lstStyle/>
          <a:p>
            <a:pPr marL="0" indent="0" algn="ctr">
              <a:buNone/>
            </a:pPr>
            <a:r>
              <a:rPr lang="en-US" sz="1000" dirty="0">
                <a:solidFill>
                  <a:srgbClr val="A8D5A2"/>
                </a:solidFill>
                <a:latin typeface="Calibri" pitchFamily="34" charset="0"/>
                <a:ea typeface="Calibri" pitchFamily="34" charset="-122"/>
                <a:cs typeface="Calibri" pitchFamily="34" charset="-120"/>
              </a:rPr>
              <a:t>Submit your artwork, approve your proof, and confirm the order. Fast turnaround from the UK facility.</a:t>
            </a:r>
            <a:endParaRPr lang="en-US" sz="1000" dirty="0"/>
          </a:p>
        </p:txBody>
      </p:sp>
      <p:sp>
        <p:nvSpPr>
          <p:cNvPr id="18" name="Shape 16"/>
          <p:cNvSpPr/>
          <p:nvPr/>
        </p:nvSpPr>
        <p:spPr>
          <a:xfrm>
            <a:off x="7406640" y="1828800"/>
            <a:ext cx="548640" cy="548640"/>
          </a:xfrm>
          <a:prstGeom prst="ellipse">
            <a:avLst/>
          </a:prstGeom>
          <a:solidFill>
            <a:srgbClr val="6AAB5F"/>
          </a:solidFill>
          <a:ln w="12700">
            <a:solidFill>
              <a:srgbClr val="6AAB5F"/>
            </a:solidFill>
            <a:prstDash val="solid"/>
          </a:ln>
        </p:spPr>
        <p:txBody>
          <a:bodyPr/>
          <a:lstStyle/>
          <a:p>
            <a:endParaRPr lang="en-GB"/>
          </a:p>
        </p:txBody>
      </p:sp>
      <p:sp>
        <p:nvSpPr>
          <p:cNvPr id="19" name="Text 17"/>
          <p:cNvSpPr/>
          <p:nvPr/>
        </p:nvSpPr>
        <p:spPr>
          <a:xfrm>
            <a:off x="7406640" y="1828800"/>
            <a:ext cx="548640" cy="548640"/>
          </a:xfrm>
          <a:prstGeom prst="rect">
            <a:avLst/>
          </a:prstGeom>
          <a:noFill/>
          <a:ln/>
        </p:spPr>
        <p:txBody>
          <a:bodyPr wrap="square" lIns="0" tIns="0" rIns="0" bIns="0" rtlCol="0" anchor="ctr"/>
          <a:lstStyle/>
          <a:p>
            <a:pPr marL="0" indent="0" algn="ctr">
              <a:buNone/>
            </a:pPr>
            <a:r>
              <a:rPr lang="en-US" sz="1600" b="1" dirty="0">
                <a:solidFill>
                  <a:srgbClr val="FFFFFF"/>
                </a:solidFill>
                <a:latin typeface="Cambria" pitchFamily="34" charset="0"/>
                <a:ea typeface="Cambria" pitchFamily="34" charset="-122"/>
                <a:cs typeface="Cambria" pitchFamily="34" charset="-120"/>
              </a:rPr>
              <a:t>4</a:t>
            </a:r>
            <a:endParaRPr lang="en-US" sz="1600" dirty="0"/>
          </a:p>
        </p:txBody>
      </p:sp>
      <p:sp>
        <p:nvSpPr>
          <p:cNvPr id="20" name="Text 18"/>
          <p:cNvSpPr/>
          <p:nvPr/>
        </p:nvSpPr>
        <p:spPr>
          <a:xfrm>
            <a:off x="6766560" y="2514600"/>
            <a:ext cx="1920240" cy="502920"/>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Delivered to You</a:t>
            </a:r>
            <a:endParaRPr lang="en-US" sz="1100" dirty="0"/>
          </a:p>
        </p:txBody>
      </p:sp>
      <p:sp>
        <p:nvSpPr>
          <p:cNvPr id="21" name="Text 19"/>
          <p:cNvSpPr/>
          <p:nvPr/>
        </p:nvSpPr>
        <p:spPr>
          <a:xfrm>
            <a:off x="6766560" y="3063240"/>
            <a:ext cx="1920240" cy="1463040"/>
          </a:xfrm>
          <a:prstGeom prst="rect">
            <a:avLst/>
          </a:prstGeom>
          <a:noFill/>
          <a:ln/>
        </p:spPr>
        <p:txBody>
          <a:bodyPr wrap="square" lIns="0" tIns="0" rIns="0" bIns="0" rtlCol="0" anchor="t"/>
          <a:lstStyle/>
          <a:p>
            <a:pPr marL="0" indent="0" algn="ctr">
              <a:buNone/>
            </a:pPr>
            <a:r>
              <a:rPr lang="en-US" sz="1000" dirty="0">
                <a:solidFill>
                  <a:srgbClr val="A8D5A2"/>
                </a:solidFill>
                <a:latin typeface="Calibri" pitchFamily="34" charset="0"/>
                <a:ea typeface="Calibri" pitchFamily="34" charset="-122"/>
                <a:cs typeface="Calibri" pitchFamily="34" charset="-120"/>
              </a:rPr>
              <a:t>Your branded, UK-made, sustainable merchandise - ready to represent your brand with purpose.</a:t>
            </a:r>
            <a:endParaRPr lang="en-US" sz="1000" dirty="0"/>
          </a:p>
        </p:txBody>
      </p:sp>
      <p:sp>
        <p:nvSpPr>
          <p:cNvPr id="22" name="Shape 20"/>
          <p:cNvSpPr/>
          <p:nvPr/>
        </p:nvSpPr>
        <p:spPr>
          <a:xfrm>
            <a:off x="164592" y="4663440"/>
            <a:ext cx="8814816" cy="480060"/>
          </a:xfrm>
          <a:prstGeom prst="rect">
            <a:avLst/>
          </a:prstGeom>
          <a:solidFill>
            <a:srgbClr val="C8820A"/>
          </a:solidFill>
          <a:ln w="12700">
            <a:solidFill>
              <a:srgbClr val="C8820A"/>
            </a:solidFill>
            <a:prstDash val="solid"/>
          </a:ln>
        </p:spPr>
        <p:txBody>
          <a:bodyPr/>
          <a:lstStyle/>
          <a:p>
            <a:endParaRPr lang="en-GB"/>
          </a:p>
        </p:txBody>
      </p:sp>
      <p:sp>
        <p:nvSpPr>
          <p:cNvPr id="23" name="Text 21"/>
          <p:cNvSpPr/>
          <p:nvPr/>
        </p:nvSpPr>
        <p:spPr>
          <a:xfrm>
            <a:off x="164592" y="4663440"/>
            <a:ext cx="8814816" cy="480060"/>
          </a:xfrm>
          <a:prstGeom prst="rect">
            <a:avLst/>
          </a:prstGeom>
          <a:noFill/>
          <a:ln/>
        </p:spPr>
        <p:txBody>
          <a:bodyPr wrap="square" lIns="0" tIns="0" rIns="0" bIns="0" rtlCol="0" anchor="ctr"/>
          <a:lstStyle/>
          <a:p>
            <a:pPr marL="0" indent="0" algn="ctr">
              <a:buNone/>
            </a:pPr>
            <a:r>
              <a:rPr lang="en-US" sz="1000" b="1" kern="0" spc="50" dirty="0">
                <a:solidFill>
                  <a:srgbClr val="FFFFFF"/>
                </a:solidFill>
                <a:latin typeface="Calibri" pitchFamily="34" charset="0"/>
                <a:ea typeface="Calibri" pitchFamily="34" charset="-122"/>
                <a:cs typeface="Calibri" pitchFamily="34" charset="-120"/>
              </a:rPr>
              <a:t>ADD YOUR CONTACT DETAILS HERE  |  [YOUR LOGO]  |  [YOUR EMAIL / PHONE / WEBSITE]</a:t>
            </a:r>
            <a:endParaRPr lang="en-US" sz="10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06D66390674D647B190E9CA61BC1719" ma:contentTypeVersion="18" ma:contentTypeDescription="Create a new document." ma:contentTypeScope="" ma:versionID="bf59ebea0014e6694b29c2fc3a74559e">
  <xsd:schema xmlns:xsd="http://www.w3.org/2001/XMLSchema" xmlns:xs="http://www.w3.org/2001/XMLSchema" xmlns:p="http://schemas.microsoft.com/office/2006/metadata/properties" xmlns:ns2="feee388e-195c-44af-9ebd-e2794a3315dc" xmlns:ns3="d58edaac-7b8b-4bb4-b31e-2a905ea4260a" targetNamespace="http://schemas.microsoft.com/office/2006/metadata/properties" ma:root="true" ma:fieldsID="ea814d67a7c8f1c446047dd8e3d605ff" ns2:_="" ns3:_="">
    <xsd:import namespace="feee388e-195c-44af-9ebd-e2794a3315dc"/>
    <xsd:import namespace="d58edaac-7b8b-4bb4-b31e-2a905ea4260a"/>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2:MediaLengthInSeconds" minOccurs="0"/>
                <xsd:element ref="ns2:MediaServiceAutoKeyPoints" minOccurs="0"/>
                <xsd:element ref="ns2:MediaServiceKeyPoints"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SearchPropertie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eee388e-195c-44af-9ebd-e2794a3315d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LengthInSeconds" ma:index="15" nillable="true" ma:displayName="Length (seconds)" ma:internalName="MediaLengthInSeconds" ma:readOnly="true">
      <xsd:simpleType>
        <xsd:restriction base="dms:Unknown"/>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b4dccee0-23c6-4c0f-8500-c9164586155d"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element name="MediaServiceLocation" ma:index="25"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58edaac-7b8b-4bb4-b31e-2a905ea4260a"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2fee2ba2-f0e1-4d07-b1b3-4252afbbac23}" ma:internalName="TaxCatchAll" ma:showField="CatchAllData" ma:web="d58edaac-7b8b-4bb4-b31e-2a905ea4260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d58edaac-7b8b-4bb4-b31e-2a905ea4260a" xsi:nil="true"/>
    <lcf76f155ced4ddcb4097134ff3c332f xmlns="feee388e-195c-44af-9ebd-e2794a3315dc">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EFA46183-2C8E-4CD4-B9FF-F5768CAE7F2C}"/>
</file>

<file path=customXml/itemProps2.xml><?xml version="1.0" encoding="utf-8"?>
<ds:datastoreItem xmlns:ds="http://schemas.openxmlformats.org/officeDocument/2006/customXml" ds:itemID="{D07DFE6E-EFDB-4EC7-9E40-A86D7FA6F644}"/>
</file>

<file path=customXml/itemProps3.xml><?xml version="1.0" encoding="utf-8"?>
<ds:datastoreItem xmlns:ds="http://schemas.openxmlformats.org/officeDocument/2006/customXml" ds:itemID="{9EDDEF9A-2CF5-4CC9-A96E-DC5A48F4D608}"/>
</file>

<file path=docProps/app.xml><?xml version="1.0" encoding="utf-8"?>
<Properties xmlns="http://schemas.openxmlformats.org/officeDocument/2006/extended-properties" xmlns:vt="http://schemas.openxmlformats.org/officeDocument/2006/docPropsVTypes">
  <TotalTime>9</TotalTime>
  <Words>800</Words>
  <Application>Microsoft Office PowerPoint</Application>
  <PresentationFormat>On-screen Show (16:9)</PresentationFormat>
  <Paragraphs>131</Paragraphs>
  <Slides>9</Slides>
  <Notes>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Cambria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Sustainable Promotional Merchandise Sales Guide</dc:title>
  <dc:subject>PptxGenJS Presentation</dc:subject>
  <dc:creator>PptxGenJS</dc:creator>
  <cp:lastModifiedBy>Charlotte Denman-Johnson</cp:lastModifiedBy>
  <cp:revision>2</cp:revision>
  <dcterms:created xsi:type="dcterms:W3CDTF">2026-03-06T14:14:34Z</dcterms:created>
  <dcterms:modified xsi:type="dcterms:W3CDTF">2026-03-06T14:30:04Z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0x010100B06D66390674D647B190E9CA61BC1719</vt:lpwstr>
  </property>
</Properties>
</file>