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troduction" id="{0ea3b3f7-c16b-7de2-a508-f4a28cfcbdd1}">
          <p14:sldIdLst>
            <p14:sldId id="256"/>
          </p14:sldIdLst>
        </p14:section>
        <p14:section name="The product" id="{6c7e05c0-af78-5c39-aa54-6a90115d849c}">
          <p14:sldIdLst>
            <p14:sldId id="257"/>
            <p14:sldId id="258"/>
          </p14:sldIdLst>
        </p14:section>
        <p14:section name="Selling" id="{fb65f2d9-6b63-f356-b55d-30d921392d64}">
          <p14:sldIdLst>
            <p14:sldId id="259"/>
            <p14:sldId id="260"/>
            <p14:sldId id="261"/>
            <p14:sldId id="262"/>
          </p14:sldIdLst>
        </p14:section>
        <p14:section name="Next steps" id="{45f98174-740f-1bd6-e4a4-de790460194d}">
          <p14:sldIdLst>
            <p14:sldId id="263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Add your own logo, colours and contact details throughout. Theme colours can be changed under Design &gt; Variants &gt; Colors.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RK">
    <p:bg>
      <p:bgPr>
        <a:solidFill>
          <a:schemeClr val="tx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1371600"/>
            <a:ext cx="8046720" cy="11887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44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en-US" sz="44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548640" y="2697480"/>
            <a:ext cx="8046720" cy="146304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800" dirty="0">
                <a:solidFill>
                  <a:schemeClr val="bg1"/>
                </a:solidFill>
              </a:defRPr>
            </a:lvl1pPr>
          </a:lstStyle>
          <a:p>
            <a:pPr indent="0" marL="0">
              <a:buNone/>
            </a:pPr>
            <a:endParaRPr lang="en-US" sz="18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320040"/>
            <a:ext cx="8229600" cy="6400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000" b="1" dirty="0">
                <a:solidFill>
                  <a:schemeClr val="tx2"/>
                </a:solidFill>
              </a:defRPr>
            </a:lvl1pPr>
          </a:lstStyle>
          <a:p>
            <a:pPr algn="l" indent="0" marL="0">
              <a:buNone/>
            </a:pPr>
            <a:endParaRPr lang="en-US" sz="3000" dirty="0"/>
          </a:p>
        </p:txBody>
      </p:sp>
      <p:sp>
        <p:nvSpPr>
          <p:cNvPr id="3" name="Text 0"/>
          <p:cNvSpPr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chemeClr val="accent5"/>
                </a:solidFill>
              </a:rPr>
              <a:t>Reusable Branded Chopsticks  |  Marketing &amp; Sales Guide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321040" y="4754880"/>
            <a:ext cx="36576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321040" y="4754880"/>
            <a:ext cx="36576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3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3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1371600"/>
            <a:ext cx="80467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4400" b="1" dirty="0">
                <a:solidFill>
                  <a:schemeClr val="bg1"/>
                </a:solidFill>
              </a:rPr>
              <a:t>Reusable Branded Chopsticks</a:t>
            </a:r>
            <a:endParaRPr lang="en-US" sz="44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548640" y="2697480"/>
            <a:ext cx="8046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Marketing &amp; Sales Guide</a:t>
            </a:r>
            <a:endParaRPr lang="en-US" sz="1800" dirty="0"/>
          </a:p>
          <a:p>
            <a:pPr indent="0" marL="0">
              <a:buNone/>
            </a:pPr>
            <a:r>
              <a:rPr lang="en-US" sz="1800" dirty="0">
                <a:solidFill>
                  <a:schemeClr val="bg1"/>
                </a:solidFill>
              </a:rPr>
              <a:t>Reusable Chopsticks Set</a:t>
            </a:r>
            <a:endParaRPr lang="en-US" sz="1800" dirty="0"/>
          </a:p>
          <a:p>
            <a:pPr indent="0" marL="0">
              <a:buNone/>
            </a:pPr>
            <a:r>
              <a:rPr lang="en-US" sz="1000" dirty="0">
                <a:solidFill>
                  <a:schemeClr val="bg1"/>
                </a:solidFill>
              </a:rPr>
              <a:t> </a:t>
            </a:r>
            <a:endParaRPr lang="en-US" sz="1800" dirty="0"/>
          </a:p>
          <a:p>
            <a:pPr indent="0" marL="0">
              <a:buNone/>
            </a:pPr>
            <a:r>
              <a:rPr lang="en-US" sz="1800" i="1" dirty="0">
                <a:solidFill>
                  <a:schemeClr val="bg1"/>
                </a:solidFill>
              </a:rPr>
              <a:t>Your brand, picked up at every meal.</a:t>
            </a:r>
            <a:endParaRPr lang="en-US" sz="1800" dirty="0"/>
          </a:p>
        </p:txBody>
      </p:sp>
      <p:pic>
        <p:nvPicPr>
          <p:cNvPr id="4" name="Icon" descr="preencoded.png">    </p:cNvPr>
          <p:cNvPicPr>
            <a:picLocks noChangeAspect="1"/>
          </p:cNvPicPr>
          <p:nvPr/>
        </p:nvPicPr>
        <p:blipFill>
          <a:blip r:embed="rId1">
            <a:alphaModFix amt="80000"/>
          </a:blip>
          <a:stretch>
            <a:fillRect/>
          </a:stretch>
        </p:blipFill>
        <p:spPr>
          <a:xfrm>
            <a:off x="548640" y="548640"/>
            <a:ext cx="548640" cy="54864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32004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The product</a:t>
            </a:r>
            <a:endParaRPr lang="en-US" sz="3000" dirty="0"/>
          </a:p>
        </p:txBody>
      </p:sp>
      <p:sp>
        <p:nvSpPr>
          <p:cNvPr id="3" name="Intro"/>
          <p:cNvSpPr txBox="1"/>
          <p:nvPr/>
        </p:nvSpPr>
        <p:spPr>
          <a:xfrm>
            <a:off x="457200" y="1143000"/>
            <a:ext cx="475488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8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A reusable pair of branded chopsticks, designed and made in the UK from 100% recycled plastic.</a:t>
            </a:r>
            <a:endParaRPr lang="en-US" sz="14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Squared upper handles give a flat print area on each chopstick, tapering to a rounded body with ridged tips for a secure grip on food.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A branded alternative to disposable wooden and bamboo chopsticks, used meal after meal rather than thrown away after one.</a:t>
            </a:r>
            <a:endParaRPr lang="en-US" sz="14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352044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tx2"/>
                </a:solidFill>
              </a:rPr>
              <a:t>Available colours</a:t>
            </a:r>
            <a:endParaRPr lang="en-US" sz="1200" dirty="0"/>
          </a:p>
        </p:txBody>
      </p:sp>
      <p:sp>
        <p:nvSpPr>
          <p:cNvPr id="5" name="Swatch Black"/>
          <p:cNvSpPr/>
          <p:nvPr/>
        </p:nvSpPr>
        <p:spPr>
          <a:xfrm>
            <a:off x="457200" y="3858768"/>
            <a:ext cx="365760" cy="365760"/>
          </a:xfrm>
          <a:prstGeom prst="ellipse">
            <a:avLst/>
          </a:prstGeom>
          <a:solidFill>
            <a:srgbClr val="000000"/>
          </a:solidFill>
          <a:ln w="9525">
            <a:solidFill>
              <a:srgbClr val="BFBFBF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365760" y="4261104"/>
            <a:ext cx="5486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chemeClr val="accent5"/>
                </a:solidFill>
              </a:rPr>
              <a:t>Black</a:t>
            </a:r>
            <a:endParaRPr lang="en-US" sz="800" dirty="0"/>
          </a:p>
        </p:txBody>
      </p:sp>
      <p:sp>
        <p:nvSpPr>
          <p:cNvPr id="7" name="Swatch White"/>
          <p:cNvSpPr/>
          <p:nvPr/>
        </p:nvSpPr>
        <p:spPr>
          <a:xfrm>
            <a:off x="987552" y="3858768"/>
            <a:ext cx="365760" cy="365760"/>
          </a:xfrm>
          <a:prstGeom prst="ellipse">
            <a:avLst/>
          </a:prstGeom>
          <a:solidFill>
            <a:srgbClr val="FFFFFF"/>
          </a:solidFill>
          <a:ln w="9525">
            <a:solidFill>
              <a:srgbClr val="BFBFBF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896112" y="4261104"/>
            <a:ext cx="5486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chemeClr val="accent5"/>
                </a:solidFill>
              </a:rPr>
              <a:t>White</a:t>
            </a:r>
            <a:endParaRPr lang="en-US" sz="800" dirty="0"/>
          </a:p>
        </p:txBody>
      </p:sp>
      <p:sp>
        <p:nvSpPr>
          <p:cNvPr id="9" name="Swatch Yellow"/>
          <p:cNvSpPr/>
          <p:nvPr/>
        </p:nvSpPr>
        <p:spPr>
          <a:xfrm>
            <a:off x="1517904" y="3858768"/>
            <a:ext cx="365760" cy="365760"/>
          </a:xfrm>
          <a:prstGeom prst="ellipse">
            <a:avLst/>
          </a:prstGeom>
          <a:solidFill>
            <a:srgbClr val="FFE100"/>
          </a:solidFill>
          <a:ln w="9525">
            <a:solidFill>
              <a:srgbClr val="BFBFBF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1426464" y="4261104"/>
            <a:ext cx="5486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chemeClr val="accent5"/>
                </a:solidFill>
              </a:rPr>
              <a:t>Yellow</a:t>
            </a:r>
            <a:endParaRPr lang="en-US" sz="800" dirty="0"/>
          </a:p>
        </p:txBody>
      </p:sp>
      <p:sp>
        <p:nvSpPr>
          <p:cNvPr id="11" name="Swatch Red"/>
          <p:cNvSpPr/>
          <p:nvPr/>
        </p:nvSpPr>
        <p:spPr>
          <a:xfrm>
            <a:off x="2048256" y="3858768"/>
            <a:ext cx="365760" cy="365760"/>
          </a:xfrm>
          <a:prstGeom prst="ellipse">
            <a:avLst/>
          </a:prstGeom>
          <a:solidFill>
            <a:srgbClr val="E4002B"/>
          </a:solidFill>
          <a:ln w="9525">
            <a:solidFill>
              <a:srgbClr val="BFBFBF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1956816" y="4261104"/>
            <a:ext cx="5486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chemeClr val="accent5"/>
                </a:solidFill>
              </a:rPr>
              <a:t>Red</a:t>
            </a:r>
            <a:endParaRPr lang="en-US" sz="800" dirty="0"/>
          </a:p>
        </p:txBody>
      </p:sp>
      <p:sp>
        <p:nvSpPr>
          <p:cNvPr id="13" name="Swatch Green"/>
          <p:cNvSpPr/>
          <p:nvPr/>
        </p:nvSpPr>
        <p:spPr>
          <a:xfrm>
            <a:off x="2578608" y="3858768"/>
            <a:ext cx="365760" cy="365760"/>
          </a:xfrm>
          <a:prstGeom prst="ellipse">
            <a:avLst/>
          </a:prstGeom>
          <a:solidFill>
            <a:srgbClr val="00B140"/>
          </a:solidFill>
          <a:ln w="9525">
            <a:solidFill>
              <a:srgbClr val="BFBFBF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2487168" y="4261104"/>
            <a:ext cx="5486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chemeClr val="accent5"/>
                </a:solidFill>
              </a:rPr>
              <a:t>Green</a:t>
            </a:r>
            <a:endParaRPr lang="en-US" sz="800" dirty="0"/>
          </a:p>
        </p:txBody>
      </p:sp>
      <p:sp>
        <p:nvSpPr>
          <p:cNvPr id="15" name="Swatch Blue"/>
          <p:cNvSpPr/>
          <p:nvPr/>
        </p:nvSpPr>
        <p:spPr>
          <a:xfrm>
            <a:off x="3108960" y="3858768"/>
            <a:ext cx="365760" cy="365760"/>
          </a:xfrm>
          <a:prstGeom prst="ellipse">
            <a:avLst/>
          </a:prstGeom>
          <a:solidFill>
            <a:srgbClr val="0033A0"/>
          </a:solidFill>
          <a:ln w="9525">
            <a:solidFill>
              <a:srgbClr val="BFBFBF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3017520" y="4261104"/>
            <a:ext cx="5486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chemeClr val="accent5"/>
                </a:solidFill>
              </a:rPr>
              <a:t>Blue</a:t>
            </a:r>
            <a:endParaRPr lang="en-US" sz="800" dirty="0"/>
          </a:p>
        </p:txBody>
      </p:sp>
      <p:sp>
        <p:nvSpPr>
          <p:cNvPr id="17" name="Swatch Orange"/>
          <p:cNvSpPr/>
          <p:nvPr/>
        </p:nvSpPr>
        <p:spPr>
          <a:xfrm>
            <a:off x="3639312" y="3858768"/>
            <a:ext cx="365760" cy="365760"/>
          </a:xfrm>
          <a:prstGeom prst="ellipse">
            <a:avLst/>
          </a:prstGeom>
          <a:solidFill>
            <a:srgbClr val="FE5000"/>
          </a:solidFill>
          <a:ln w="9525">
            <a:solidFill>
              <a:srgbClr val="BFBFBF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3547872" y="4261104"/>
            <a:ext cx="5486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chemeClr val="accent5"/>
                </a:solidFill>
              </a:rPr>
              <a:t>Orange</a:t>
            </a:r>
            <a:endParaRPr lang="en-US" sz="800" dirty="0"/>
          </a:p>
        </p:txBody>
      </p:sp>
      <p:sp>
        <p:nvSpPr>
          <p:cNvPr id="19" name="Swatch Purple"/>
          <p:cNvSpPr/>
          <p:nvPr/>
        </p:nvSpPr>
        <p:spPr>
          <a:xfrm>
            <a:off x="4169664" y="3858768"/>
            <a:ext cx="365760" cy="365760"/>
          </a:xfrm>
          <a:prstGeom prst="ellipse">
            <a:avLst/>
          </a:prstGeom>
          <a:solidFill>
            <a:srgbClr val="4B3FA0"/>
          </a:solidFill>
          <a:ln w="9525">
            <a:solidFill>
              <a:srgbClr val="BFBFBF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4078224" y="4261104"/>
            <a:ext cx="5486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chemeClr val="accent5"/>
                </a:solidFill>
              </a:rPr>
              <a:t>Purple</a:t>
            </a:r>
            <a:endParaRPr lang="en-US" sz="800" dirty="0"/>
          </a:p>
        </p:txBody>
      </p:sp>
      <p:sp>
        <p:nvSpPr>
          <p:cNvPr id="21" name="Swatch Speckled"/>
          <p:cNvSpPr/>
          <p:nvPr/>
        </p:nvSpPr>
        <p:spPr>
          <a:xfrm>
            <a:off x="4700016" y="3858768"/>
            <a:ext cx="365760" cy="365760"/>
          </a:xfrm>
          <a:prstGeom prst="ellipse">
            <a:avLst/>
          </a:prstGeom>
          <a:solidFill>
            <a:srgbClr val="EDEBE6"/>
          </a:solidFill>
          <a:ln w="9525">
            <a:solidFill>
              <a:srgbClr val="BFBFBF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4608576" y="4261104"/>
            <a:ext cx="5486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chemeClr val="accent5"/>
                </a:solidFill>
              </a:rPr>
              <a:t>Speckled</a:t>
            </a:r>
            <a:endParaRPr lang="en-US" sz="800" dirty="0"/>
          </a:p>
        </p:txBody>
      </p:sp>
      <p:sp>
        <p:nvSpPr>
          <p:cNvPr id="23" name="Stat card"/>
          <p:cNvSpPr/>
          <p:nvPr/>
        </p:nvSpPr>
        <p:spPr>
          <a:xfrm>
            <a:off x="5669280" y="1143000"/>
            <a:ext cx="3017520" cy="960120"/>
          </a:xfrm>
          <a:prstGeom prst="roundRect">
            <a:avLst>
              <a:gd name="adj" fmla="val 7619"/>
            </a:avLst>
          </a:prstGeom>
          <a:solidFill>
            <a:schemeClr val="bg2"/>
          </a:solidFill>
          <a:ln/>
        </p:spPr>
      </p:sp>
      <p:sp>
        <p:nvSpPr>
          <p:cNvPr id="24" name="Text 22"/>
          <p:cNvSpPr txBox="1"/>
          <p:nvPr/>
        </p:nvSpPr>
        <p:spPr>
          <a:xfrm>
            <a:off x="5852160" y="1216152"/>
            <a:ext cx="26517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220mm</a:t>
            </a:r>
            <a:endParaRPr lang="en-US" sz="2800" dirty="0"/>
          </a:p>
        </p:txBody>
      </p:sp>
      <p:sp>
        <p:nvSpPr>
          <p:cNvPr id="25" name="Text 23"/>
          <p:cNvSpPr txBox="1"/>
          <p:nvPr/>
        </p:nvSpPr>
        <p:spPr>
          <a:xfrm>
            <a:off x="5852160" y="1709928"/>
            <a:ext cx="265176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tx1"/>
                </a:solidFill>
              </a:rPr>
              <a:t>length of each chopstick</a:t>
            </a:r>
            <a:endParaRPr lang="en-US" sz="1100" dirty="0"/>
          </a:p>
        </p:txBody>
      </p:sp>
      <p:sp>
        <p:nvSpPr>
          <p:cNvPr id="26" name="Stat card"/>
          <p:cNvSpPr/>
          <p:nvPr/>
        </p:nvSpPr>
        <p:spPr>
          <a:xfrm>
            <a:off x="5669280" y="2286000"/>
            <a:ext cx="3017520" cy="960120"/>
          </a:xfrm>
          <a:prstGeom prst="roundRect">
            <a:avLst>
              <a:gd name="adj" fmla="val 7619"/>
            </a:avLst>
          </a:prstGeom>
          <a:solidFill>
            <a:schemeClr val="bg2"/>
          </a:solidFill>
          <a:ln/>
        </p:spPr>
      </p:sp>
      <p:sp>
        <p:nvSpPr>
          <p:cNvPr id="27" name="Text 25"/>
          <p:cNvSpPr txBox="1"/>
          <p:nvPr/>
        </p:nvSpPr>
        <p:spPr>
          <a:xfrm>
            <a:off x="5852160" y="2359152"/>
            <a:ext cx="26517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7 x 66mm</a:t>
            </a:r>
            <a:endParaRPr lang="en-US" sz="2800" dirty="0"/>
          </a:p>
        </p:txBody>
      </p:sp>
      <p:sp>
        <p:nvSpPr>
          <p:cNvPr id="28" name="Text 26"/>
          <p:cNvSpPr txBox="1"/>
          <p:nvPr/>
        </p:nvSpPr>
        <p:spPr>
          <a:xfrm>
            <a:off x="5852160" y="2852928"/>
            <a:ext cx="265176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tx1"/>
                </a:solidFill>
              </a:rPr>
              <a:t>print area on each chopstick</a:t>
            </a:r>
            <a:endParaRPr lang="en-US" sz="1100" dirty="0"/>
          </a:p>
        </p:txBody>
      </p:sp>
      <p:sp>
        <p:nvSpPr>
          <p:cNvPr id="29" name="Stat card"/>
          <p:cNvSpPr/>
          <p:nvPr/>
        </p:nvSpPr>
        <p:spPr>
          <a:xfrm>
            <a:off x="5669280" y="3429000"/>
            <a:ext cx="3017520" cy="960120"/>
          </a:xfrm>
          <a:prstGeom prst="roundRect">
            <a:avLst>
              <a:gd name="adj" fmla="val 7619"/>
            </a:avLst>
          </a:prstGeom>
          <a:solidFill>
            <a:schemeClr val="bg2"/>
          </a:solidFill>
          <a:ln/>
        </p:spPr>
      </p:sp>
      <p:sp>
        <p:nvSpPr>
          <p:cNvPr id="30" name="Text 28"/>
          <p:cNvSpPr txBox="1"/>
          <p:nvPr/>
        </p:nvSpPr>
        <p:spPr>
          <a:xfrm>
            <a:off x="5852160" y="3502152"/>
            <a:ext cx="26517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100%</a:t>
            </a:r>
            <a:endParaRPr lang="en-US" sz="2800" dirty="0"/>
          </a:p>
        </p:txBody>
      </p:sp>
      <p:sp>
        <p:nvSpPr>
          <p:cNvPr id="31" name="Text 29"/>
          <p:cNvSpPr txBox="1"/>
          <p:nvPr/>
        </p:nvSpPr>
        <p:spPr>
          <a:xfrm>
            <a:off x="5852160" y="3995928"/>
            <a:ext cx="265176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tx1"/>
                </a:solidFill>
              </a:rPr>
              <a:t>recycled plastic, made in the UK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321040" y="4754880"/>
            <a:ext cx="36576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32004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Key selling points</a:t>
            </a:r>
            <a:endParaRPr lang="en-US" sz="3000" dirty="0"/>
          </a:p>
        </p:txBody>
      </p:sp>
      <p:sp>
        <p:nvSpPr>
          <p:cNvPr id="3" name="Card Reusable by design"/>
          <p:cNvSpPr/>
          <p:nvPr/>
        </p:nvSpPr>
        <p:spPr>
          <a:xfrm>
            <a:off x="457200" y="1188720"/>
            <a:ext cx="4023360" cy="1508760"/>
          </a:xfrm>
          <a:prstGeom prst="roundRect">
            <a:avLst>
              <a:gd name="adj" fmla="val 4848"/>
            </a:avLst>
          </a:prstGeom>
          <a:solidFill>
            <a:schemeClr val="bg2"/>
          </a:solidFill>
          <a:ln/>
        </p:spPr>
      </p:sp>
      <p:sp>
        <p:nvSpPr>
          <p:cNvPr id="4" name="Shape 2"/>
          <p:cNvSpPr/>
          <p:nvPr/>
        </p:nvSpPr>
        <p:spPr>
          <a:xfrm>
            <a:off x="685800" y="1463040"/>
            <a:ext cx="640080" cy="640080"/>
          </a:xfrm>
          <a:prstGeom prst="ellipse">
            <a:avLst/>
          </a:prstGeom>
          <a:solidFill>
            <a:schemeClr val="tx2"/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0392" y="1627632"/>
            <a:ext cx="310896" cy="310896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508760" y="1389888"/>
            <a:ext cx="2788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Reusable by design</a:t>
            </a:r>
            <a:endParaRPr lang="en-US" sz="1500" dirty="0"/>
          </a:p>
        </p:txBody>
      </p:sp>
      <p:sp>
        <p:nvSpPr>
          <p:cNvPr id="7" name="Text 4"/>
          <p:cNvSpPr txBox="1"/>
          <p:nvPr/>
        </p:nvSpPr>
        <p:spPr>
          <a:xfrm>
            <a:off x="1508760" y="1755648"/>
            <a:ext cx="27889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A long-lasting alternative to disposable wooden and bamboo chopsticks, used meal after meal.</a:t>
            </a:r>
            <a:endParaRPr lang="en-US" sz="1200" dirty="0"/>
          </a:p>
        </p:txBody>
      </p:sp>
      <p:sp>
        <p:nvSpPr>
          <p:cNvPr id="8" name="Card Branding on both chopsticks"/>
          <p:cNvSpPr/>
          <p:nvPr/>
        </p:nvSpPr>
        <p:spPr>
          <a:xfrm>
            <a:off x="4663440" y="1188720"/>
            <a:ext cx="4023360" cy="1508760"/>
          </a:xfrm>
          <a:prstGeom prst="roundRect">
            <a:avLst>
              <a:gd name="adj" fmla="val 4848"/>
            </a:avLst>
          </a:prstGeom>
          <a:solidFill>
            <a:schemeClr val="bg2"/>
          </a:solidFill>
          <a:ln/>
        </p:spPr>
      </p:sp>
      <p:sp>
        <p:nvSpPr>
          <p:cNvPr id="9" name="Shape 6"/>
          <p:cNvSpPr/>
          <p:nvPr/>
        </p:nvSpPr>
        <p:spPr>
          <a:xfrm>
            <a:off x="4892040" y="1463040"/>
            <a:ext cx="640080" cy="640080"/>
          </a:xfrm>
          <a:prstGeom prst="ellipse">
            <a:avLst/>
          </a:prstGeom>
          <a:solidFill>
            <a:schemeClr val="tx2"/>
          </a:solidFill>
          <a:ln/>
        </p:spPr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6632" y="1627632"/>
            <a:ext cx="310896" cy="310896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5715000" y="1389888"/>
            <a:ext cx="2788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Branding on both chopsticks</a:t>
            </a:r>
            <a:endParaRPr lang="en-US" sz="1500" dirty="0"/>
          </a:p>
        </p:txBody>
      </p:sp>
      <p:sp>
        <p:nvSpPr>
          <p:cNvPr id="12" name="Text 8"/>
          <p:cNvSpPr txBox="1"/>
          <p:nvPr/>
        </p:nvSpPr>
        <p:spPr>
          <a:xfrm>
            <a:off x="5715000" y="1755648"/>
            <a:ext cx="27889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A flat 7 x 66mm print area on each squared handle, printed in full colour CMYK.</a:t>
            </a:r>
            <a:endParaRPr lang="en-US" sz="1200" dirty="0"/>
          </a:p>
        </p:txBody>
      </p:sp>
      <p:sp>
        <p:nvSpPr>
          <p:cNvPr id="13" name="Card Food safe and practical"/>
          <p:cNvSpPr/>
          <p:nvPr/>
        </p:nvSpPr>
        <p:spPr>
          <a:xfrm>
            <a:off x="457200" y="2880360"/>
            <a:ext cx="4023360" cy="1508760"/>
          </a:xfrm>
          <a:prstGeom prst="roundRect">
            <a:avLst>
              <a:gd name="adj" fmla="val 4848"/>
            </a:avLst>
          </a:prstGeom>
          <a:solidFill>
            <a:schemeClr val="bg2"/>
          </a:solidFill>
          <a:ln/>
        </p:spPr>
      </p:sp>
      <p:sp>
        <p:nvSpPr>
          <p:cNvPr id="14" name="Shape 10"/>
          <p:cNvSpPr/>
          <p:nvPr/>
        </p:nvSpPr>
        <p:spPr>
          <a:xfrm>
            <a:off x="685800" y="3154680"/>
            <a:ext cx="640080" cy="640080"/>
          </a:xfrm>
          <a:prstGeom prst="ellipse">
            <a:avLst/>
          </a:prstGeom>
          <a:solidFill>
            <a:schemeClr val="tx2"/>
          </a:solidFill>
          <a:ln/>
        </p:spPr>
      </p:sp>
      <p:pic>
        <p:nvPicPr>
          <p:cNvPr id="1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0392" y="3319272"/>
            <a:ext cx="310896" cy="310896"/>
          </a:xfrm>
          <a:prstGeom prst="rect">
            <a:avLst/>
          </a:prstGeom>
        </p:spPr>
      </p:pic>
      <p:sp>
        <p:nvSpPr>
          <p:cNvPr id="16" name="Text 11"/>
          <p:cNvSpPr txBox="1"/>
          <p:nvPr/>
        </p:nvSpPr>
        <p:spPr>
          <a:xfrm>
            <a:off x="1508760" y="3081528"/>
            <a:ext cx="2788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Food safe and practical</a:t>
            </a:r>
            <a:endParaRPr lang="en-US" sz="1500" dirty="0"/>
          </a:p>
        </p:txBody>
      </p:sp>
      <p:sp>
        <p:nvSpPr>
          <p:cNvPr id="17" name="Text 12"/>
          <p:cNvSpPr txBox="1"/>
          <p:nvPr/>
        </p:nvSpPr>
        <p:spPr>
          <a:xfrm>
            <a:off x="1508760" y="3447288"/>
            <a:ext cx="27889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Food safe, with ridged tips for a secure grip and a squared handle that sits comfortably in the hand.</a:t>
            </a:r>
            <a:endParaRPr lang="en-US" sz="1200" dirty="0"/>
          </a:p>
        </p:txBody>
      </p:sp>
      <p:sp>
        <p:nvSpPr>
          <p:cNvPr id="18" name="Card UK-made, always recycled"/>
          <p:cNvSpPr/>
          <p:nvPr/>
        </p:nvSpPr>
        <p:spPr>
          <a:xfrm>
            <a:off x="4663440" y="2880360"/>
            <a:ext cx="4023360" cy="1508760"/>
          </a:xfrm>
          <a:prstGeom prst="roundRect">
            <a:avLst>
              <a:gd name="adj" fmla="val 4848"/>
            </a:avLst>
          </a:prstGeom>
          <a:solidFill>
            <a:schemeClr val="bg2"/>
          </a:solidFill>
          <a:ln/>
        </p:spPr>
      </p:sp>
      <p:sp>
        <p:nvSpPr>
          <p:cNvPr id="19" name="Shape 14"/>
          <p:cNvSpPr/>
          <p:nvPr/>
        </p:nvSpPr>
        <p:spPr>
          <a:xfrm>
            <a:off x="4892040" y="3154680"/>
            <a:ext cx="640080" cy="640080"/>
          </a:xfrm>
          <a:prstGeom prst="ellipse">
            <a:avLst/>
          </a:prstGeom>
          <a:solidFill>
            <a:schemeClr val="tx2"/>
          </a:solidFill>
          <a:ln/>
        </p:spPr>
      </p:sp>
      <p:pic>
        <p:nvPicPr>
          <p:cNvPr id="2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56632" y="3319272"/>
            <a:ext cx="310896" cy="310896"/>
          </a:xfrm>
          <a:prstGeom prst="rect">
            <a:avLst/>
          </a:prstGeom>
        </p:spPr>
      </p:pic>
      <p:sp>
        <p:nvSpPr>
          <p:cNvPr id="21" name="Text 15"/>
          <p:cNvSpPr txBox="1"/>
          <p:nvPr/>
        </p:nvSpPr>
        <p:spPr>
          <a:xfrm>
            <a:off x="5715000" y="3081528"/>
            <a:ext cx="2788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UK-made, always recycled</a:t>
            </a:r>
            <a:endParaRPr lang="en-US" sz="1500" dirty="0"/>
          </a:p>
        </p:txBody>
      </p:sp>
      <p:sp>
        <p:nvSpPr>
          <p:cNvPr id="22" name="Text 16"/>
          <p:cNvSpPr txBox="1"/>
          <p:nvPr/>
        </p:nvSpPr>
        <p:spPr>
          <a:xfrm>
            <a:off x="5715000" y="3447288"/>
            <a:ext cx="27889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100% recycled plastic as standard, with a recycled biodegradable option in speckled white.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321040" y="4754880"/>
            <a:ext cx="36576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32004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Who to target</a:t>
            </a:r>
            <a:endParaRPr lang="en-US" sz="3000" dirty="0"/>
          </a:p>
        </p:txBody>
      </p:sp>
      <p:sp>
        <p:nvSpPr>
          <p:cNvPr id="3" name="Target Restaurants &amp; noodle bars"/>
          <p:cNvSpPr/>
          <p:nvPr/>
        </p:nvSpPr>
        <p:spPr>
          <a:xfrm>
            <a:off x="457200" y="1143000"/>
            <a:ext cx="2606040" cy="1627632"/>
          </a:xfrm>
          <a:prstGeom prst="roundRect">
            <a:avLst>
              <a:gd name="adj" fmla="val 4494"/>
            </a:avLst>
          </a:prstGeom>
          <a:solidFill>
            <a:schemeClr val="bg1"/>
          </a:solidFill>
          <a:ln w="12700">
            <a:solidFill>
              <a:srgbClr val="D9D9D9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40080" y="1325880"/>
            <a:ext cx="502920" cy="502920"/>
          </a:xfrm>
          <a:prstGeom prst="ellipse">
            <a:avLst/>
          </a:prstGeom>
          <a:solidFill>
            <a:schemeClr val="tx2"/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8096" y="1453896"/>
            <a:ext cx="246888" cy="246888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640080" y="1920240"/>
            <a:ext cx="22860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chemeClr val="tx1"/>
                </a:solidFill>
              </a:rPr>
              <a:t>Restaurants &amp; noodle bars</a:t>
            </a:r>
            <a:endParaRPr lang="en-US" sz="1300" dirty="0"/>
          </a:p>
        </p:txBody>
      </p:sp>
      <p:sp>
        <p:nvSpPr>
          <p:cNvPr id="7" name="Text 4"/>
          <p:cNvSpPr txBox="1"/>
          <p:nvPr/>
        </p:nvSpPr>
        <p:spPr>
          <a:xfrm>
            <a:off x="640080" y="2377440"/>
            <a:ext cx="22860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chemeClr val="accent5"/>
                </a:solidFill>
              </a:rPr>
              <a:t>Table branding seen at every meal</a:t>
            </a:r>
            <a:endParaRPr lang="en-US" sz="1050" dirty="0"/>
          </a:p>
        </p:txBody>
      </p:sp>
      <p:sp>
        <p:nvSpPr>
          <p:cNvPr id="8" name="Target Sushi counters &amp; takeaways"/>
          <p:cNvSpPr/>
          <p:nvPr/>
        </p:nvSpPr>
        <p:spPr>
          <a:xfrm>
            <a:off x="3246120" y="1143000"/>
            <a:ext cx="2606040" cy="1627632"/>
          </a:xfrm>
          <a:prstGeom prst="roundRect">
            <a:avLst>
              <a:gd name="adj" fmla="val 4494"/>
            </a:avLst>
          </a:prstGeom>
          <a:solidFill>
            <a:schemeClr val="bg1"/>
          </a:solidFill>
          <a:ln w="12700">
            <a:solidFill>
              <a:srgbClr val="D9D9D9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3429000" y="1325880"/>
            <a:ext cx="502920" cy="50292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7016" y="1453896"/>
            <a:ext cx="246888" cy="246888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3429000" y="1920240"/>
            <a:ext cx="22860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chemeClr val="tx1"/>
                </a:solidFill>
              </a:rPr>
              <a:t>Sushi counters &amp; takeaways</a:t>
            </a:r>
            <a:endParaRPr lang="en-US" sz="1300" dirty="0"/>
          </a:p>
        </p:txBody>
      </p:sp>
      <p:sp>
        <p:nvSpPr>
          <p:cNvPr id="12" name="Text 8"/>
          <p:cNvSpPr txBox="1"/>
          <p:nvPr/>
        </p:nvSpPr>
        <p:spPr>
          <a:xfrm>
            <a:off x="3429000" y="2377440"/>
            <a:ext cx="22860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chemeClr val="accent5"/>
                </a:solidFill>
              </a:rPr>
              <a:t>A branded pair in every order</a:t>
            </a:r>
            <a:endParaRPr lang="en-US" sz="1050" dirty="0"/>
          </a:p>
        </p:txBody>
      </p:sp>
      <p:sp>
        <p:nvSpPr>
          <p:cNvPr id="13" name="Target Food delivery brands"/>
          <p:cNvSpPr/>
          <p:nvPr/>
        </p:nvSpPr>
        <p:spPr>
          <a:xfrm>
            <a:off x="6035040" y="1143000"/>
            <a:ext cx="2606040" cy="1627632"/>
          </a:xfrm>
          <a:prstGeom prst="roundRect">
            <a:avLst>
              <a:gd name="adj" fmla="val 4494"/>
            </a:avLst>
          </a:prstGeom>
          <a:solidFill>
            <a:schemeClr val="bg1"/>
          </a:solidFill>
          <a:ln w="12700">
            <a:solidFill>
              <a:srgbClr val="D9D9D9"/>
            </a:solidFill>
            <a:prstDash val="solid"/>
          </a:ln>
        </p:spPr>
      </p:sp>
      <p:sp>
        <p:nvSpPr>
          <p:cNvPr id="14" name="Shape 10"/>
          <p:cNvSpPr/>
          <p:nvPr/>
        </p:nvSpPr>
        <p:spPr>
          <a:xfrm>
            <a:off x="6217920" y="1325880"/>
            <a:ext cx="502920" cy="502920"/>
          </a:xfrm>
          <a:prstGeom prst="ellipse">
            <a:avLst/>
          </a:prstGeom>
          <a:solidFill>
            <a:schemeClr val="accent3"/>
          </a:solidFill>
          <a:ln/>
        </p:spPr>
      </p:sp>
      <p:pic>
        <p:nvPicPr>
          <p:cNvPr id="1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5936" y="1453896"/>
            <a:ext cx="246888" cy="246888"/>
          </a:xfrm>
          <a:prstGeom prst="rect">
            <a:avLst/>
          </a:prstGeom>
        </p:spPr>
      </p:pic>
      <p:sp>
        <p:nvSpPr>
          <p:cNvPr id="16" name="Text 11"/>
          <p:cNvSpPr txBox="1"/>
          <p:nvPr/>
        </p:nvSpPr>
        <p:spPr>
          <a:xfrm>
            <a:off x="6217920" y="1920240"/>
            <a:ext cx="22860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chemeClr val="tx1"/>
                </a:solidFill>
              </a:rPr>
              <a:t>Food delivery brands</a:t>
            </a:r>
            <a:endParaRPr lang="en-US" sz="1300" dirty="0"/>
          </a:p>
        </p:txBody>
      </p:sp>
      <p:sp>
        <p:nvSpPr>
          <p:cNvPr id="17" name="Text 12"/>
          <p:cNvSpPr txBox="1"/>
          <p:nvPr/>
        </p:nvSpPr>
        <p:spPr>
          <a:xfrm>
            <a:off x="6217920" y="2377440"/>
            <a:ext cx="22860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chemeClr val="accent5"/>
                </a:solidFill>
              </a:rPr>
              <a:t>Keeps the brand in the bag and in the hand</a:t>
            </a:r>
            <a:endParaRPr lang="en-US" sz="1050" dirty="0"/>
          </a:p>
        </p:txBody>
      </p:sp>
      <p:sp>
        <p:nvSpPr>
          <p:cNvPr id="18" name="Target Food festivals &amp; events"/>
          <p:cNvSpPr/>
          <p:nvPr/>
        </p:nvSpPr>
        <p:spPr>
          <a:xfrm>
            <a:off x="457200" y="2898648"/>
            <a:ext cx="2606040" cy="1627632"/>
          </a:xfrm>
          <a:prstGeom prst="roundRect">
            <a:avLst>
              <a:gd name="adj" fmla="val 4494"/>
            </a:avLst>
          </a:prstGeom>
          <a:solidFill>
            <a:schemeClr val="bg1"/>
          </a:solidFill>
          <a:ln w="12700">
            <a:solidFill>
              <a:srgbClr val="D9D9D9"/>
            </a:solidFill>
            <a:prstDash val="solid"/>
          </a:ln>
        </p:spPr>
      </p:sp>
      <p:sp>
        <p:nvSpPr>
          <p:cNvPr id="19" name="Shape 14"/>
          <p:cNvSpPr/>
          <p:nvPr/>
        </p:nvSpPr>
        <p:spPr>
          <a:xfrm>
            <a:off x="640080" y="3081528"/>
            <a:ext cx="502920" cy="502920"/>
          </a:xfrm>
          <a:prstGeom prst="ellipse">
            <a:avLst/>
          </a:prstGeom>
          <a:solidFill>
            <a:schemeClr val="tx2"/>
          </a:solidFill>
          <a:ln/>
        </p:spPr>
      </p:sp>
      <p:pic>
        <p:nvPicPr>
          <p:cNvPr id="2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8096" y="3209544"/>
            <a:ext cx="246888" cy="246888"/>
          </a:xfrm>
          <a:prstGeom prst="rect">
            <a:avLst/>
          </a:prstGeom>
        </p:spPr>
      </p:pic>
      <p:sp>
        <p:nvSpPr>
          <p:cNvPr id="21" name="Text 15"/>
          <p:cNvSpPr txBox="1"/>
          <p:nvPr/>
        </p:nvSpPr>
        <p:spPr>
          <a:xfrm>
            <a:off x="640080" y="3675888"/>
            <a:ext cx="22860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chemeClr val="tx1"/>
                </a:solidFill>
              </a:rPr>
              <a:t>Food festivals &amp; events</a:t>
            </a:r>
            <a:endParaRPr lang="en-US" sz="1300" dirty="0"/>
          </a:p>
        </p:txBody>
      </p:sp>
      <p:sp>
        <p:nvSpPr>
          <p:cNvPr id="22" name="Text 16"/>
          <p:cNvSpPr txBox="1"/>
          <p:nvPr/>
        </p:nvSpPr>
        <p:spPr>
          <a:xfrm>
            <a:off x="640080" y="4133088"/>
            <a:ext cx="22860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chemeClr val="accent5"/>
                </a:solidFill>
              </a:rPr>
              <a:t>A practical giveaway used long after</a:t>
            </a:r>
            <a:endParaRPr lang="en-US" sz="1050" dirty="0"/>
          </a:p>
        </p:txBody>
      </p:sp>
      <p:sp>
        <p:nvSpPr>
          <p:cNvPr id="23" name="Target Staff canteens &amp; corporate lunches"/>
          <p:cNvSpPr/>
          <p:nvPr/>
        </p:nvSpPr>
        <p:spPr>
          <a:xfrm>
            <a:off x="3246120" y="2898648"/>
            <a:ext cx="2606040" cy="1627632"/>
          </a:xfrm>
          <a:prstGeom prst="roundRect">
            <a:avLst>
              <a:gd name="adj" fmla="val 4494"/>
            </a:avLst>
          </a:prstGeom>
          <a:solidFill>
            <a:schemeClr val="bg1"/>
          </a:solidFill>
          <a:ln w="12700">
            <a:solidFill>
              <a:srgbClr val="D9D9D9"/>
            </a:solidFill>
            <a:prstDash val="solid"/>
          </a:ln>
        </p:spPr>
      </p:sp>
      <p:sp>
        <p:nvSpPr>
          <p:cNvPr id="24" name="Shape 18"/>
          <p:cNvSpPr/>
          <p:nvPr/>
        </p:nvSpPr>
        <p:spPr>
          <a:xfrm>
            <a:off x="3429000" y="3081528"/>
            <a:ext cx="502920" cy="50292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25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57016" y="3209544"/>
            <a:ext cx="246888" cy="246888"/>
          </a:xfrm>
          <a:prstGeom prst="rect">
            <a:avLst/>
          </a:prstGeom>
        </p:spPr>
      </p:pic>
      <p:sp>
        <p:nvSpPr>
          <p:cNvPr id="26" name="Text 19"/>
          <p:cNvSpPr txBox="1"/>
          <p:nvPr/>
        </p:nvSpPr>
        <p:spPr>
          <a:xfrm>
            <a:off x="3429000" y="3675888"/>
            <a:ext cx="22860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chemeClr val="tx1"/>
                </a:solidFill>
              </a:rPr>
              <a:t>Staff canteens &amp; corporate lunches</a:t>
            </a:r>
            <a:endParaRPr lang="en-US" sz="1300" dirty="0"/>
          </a:p>
        </p:txBody>
      </p:sp>
      <p:sp>
        <p:nvSpPr>
          <p:cNvPr id="27" name="Text 20"/>
          <p:cNvSpPr txBox="1"/>
          <p:nvPr/>
        </p:nvSpPr>
        <p:spPr>
          <a:xfrm>
            <a:off x="3429000" y="4133088"/>
            <a:ext cx="22860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chemeClr val="accent5"/>
                </a:solidFill>
              </a:rPr>
              <a:t>Reusable alternative for workplace dining</a:t>
            </a:r>
            <a:endParaRPr lang="en-US" sz="1050" dirty="0"/>
          </a:p>
        </p:txBody>
      </p:sp>
      <p:sp>
        <p:nvSpPr>
          <p:cNvPr id="28" name="Target Cultural, travel &amp; student promotions"/>
          <p:cNvSpPr/>
          <p:nvPr/>
        </p:nvSpPr>
        <p:spPr>
          <a:xfrm>
            <a:off x="6035040" y="2898648"/>
            <a:ext cx="2606040" cy="1627632"/>
          </a:xfrm>
          <a:prstGeom prst="roundRect">
            <a:avLst>
              <a:gd name="adj" fmla="val 4494"/>
            </a:avLst>
          </a:prstGeom>
          <a:solidFill>
            <a:schemeClr val="bg1"/>
          </a:solidFill>
          <a:ln w="12700">
            <a:solidFill>
              <a:srgbClr val="D9D9D9"/>
            </a:solidFill>
            <a:prstDash val="solid"/>
          </a:ln>
        </p:spPr>
      </p:sp>
      <p:sp>
        <p:nvSpPr>
          <p:cNvPr id="29" name="Shape 22"/>
          <p:cNvSpPr/>
          <p:nvPr/>
        </p:nvSpPr>
        <p:spPr>
          <a:xfrm>
            <a:off x="6217920" y="3081528"/>
            <a:ext cx="502920" cy="502920"/>
          </a:xfrm>
          <a:prstGeom prst="ellipse">
            <a:avLst/>
          </a:prstGeom>
          <a:solidFill>
            <a:schemeClr val="accent3"/>
          </a:solidFill>
          <a:ln/>
        </p:spPr>
      </p:sp>
      <p:pic>
        <p:nvPicPr>
          <p:cNvPr id="30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45936" y="3209544"/>
            <a:ext cx="246888" cy="246888"/>
          </a:xfrm>
          <a:prstGeom prst="rect">
            <a:avLst/>
          </a:prstGeom>
        </p:spPr>
      </p:pic>
      <p:sp>
        <p:nvSpPr>
          <p:cNvPr id="31" name="Text 23"/>
          <p:cNvSpPr txBox="1"/>
          <p:nvPr/>
        </p:nvSpPr>
        <p:spPr>
          <a:xfrm>
            <a:off x="6217920" y="3675888"/>
            <a:ext cx="22860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chemeClr val="tx1"/>
                </a:solidFill>
              </a:rPr>
              <a:t>Cultural, travel &amp; student promotions</a:t>
            </a:r>
            <a:endParaRPr lang="en-US" sz="1300" dirty="0"/>
          </a:p>
        </p:txBody>
      </p:sp>
      <p:sp>
        <p:nvSpPr>
          <p:cNvPr id="32" name="Text 24"/>
          <p:cNvSpPr txBox="1"/>
          <p:nvPr/>
        </p:nvSpPr>
        <p:spPr>
          <a:xfrm>
            <a:off x="6217920" y="4133088"/>
            <a:ext cx="22860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chemeClr val="accent5"/>
                </a:solidFill>
              </a:rPr>
              <a:t>Welcome packs, tourism and culture events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321040" y="4754880"/>
            <a:ext cx="36576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32004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Talking points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457200" y="1143000"/>
            <a:ext cx="502920" cy="502920"/>
          </a:xfrm>
          <a:prstGeom prst="ellipse">
            <a:avLst/>
          </a:prstGeom>
          <a:solidFill>
            <a:schemeClr val="tx2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457200" y="114300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1</a:t>
            </a:r>
            <a:endParaRPr lang="en-US" sz="1800" dirty="0"/>
          </a:p>
        </p:txBody>
      </p:sp>
      <p:sp>
        <p:nvSpPr>
          <p:cNvPr id="5" name="Text 3"/>
          <p:cNvSpPr txBox="1"/>
          <p:nvPr/>
        </p:nvSpPr>
        <p:spPr>
          <a:xfrm>
            <a:off x="1188720" y="1106424"/>
            <a:ext cx="7498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Lead with the waste story</a:t>
            </a:r>
            <a:endParaRPr lang="en-US" sz="1500" dirty="0"/>
          </a:p>
        </p:txBody>
      </p:sp>
      <p:sp>
        <p:nvSpPr>
          <p:cNvPr id="6" name="Text 4"/>
          <p:cNvSpPr txBox="1"/>
          <p:nvPr/>
        </p:nvSpPr>
        <p:spPr>
          <a:xfrm>
            <a:off x="1188720" y="1417320"/>
            <a:ext cx="7498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Disposable chopsticks are used once by the million. A reusable branded pair is a visible, easy-to-explain sustainability win.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457200" y="2011680"/>
            <a:ext cx="502920" cy="502920"/>
          </a:xfrm>
          <a:prstGeom prst="ellipse">
            <a:avLst/>
          </a:prstGeom>
          <a:solidFill>
            <a:schemeClr val="tx2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457200" y="201168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2</a:t>
            </a:r>
            <a:endParaRPr lang="en-US" sz="1800" dirty="0"/>
          </a:p>
        </p:txBody>
      </p:sp>
      <p:sp>
        <p:nvSpPr>
          <p:cNvPr id="9" name="Text 7"/>
          <p:cNvSpPr txBox="1"/>
          <p:nvPr/>
        </p:nvSpPr>
        <p:spPr>
          <a:xfrm>
            <a:off x="1188720" y="1975104"/>
            <a:ext cx="7498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Position as an upgrade from disposables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1188720" y="2286000"/>
            <a:ext cx="7498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For any customer already handing out wooden or bamboo chopsticks, this is a like-for-like switch with branding added.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457200" y="2880360"/>
            <a:ext cx="502920" cy="502920"/>
          </a:xfrm>
          <a:prstGeom prst="ellipse">
            <a:avLst/>
          </a:prstGeom>
          <a:solidFill>
            <a:schemeClr val="tx2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457200" y="288036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3</a:t>
            </a:r>
            <a:endParaRPr lang="en-US" sz="1800" dirty="0"/>
          </a:p>
        </p:txBody>
      </p:sp>
      <p:sp>
        <p:nvSpPr>
          <p:cNvPr id="13" name="Text 11"/>
          <p:cNvSpPr txBox="1"/>
          <p:nvPr/>
        </p:nvSpPr>
        <p:spPr>
          <a:xfrm>
            <a:off x="1188720" y="2843784"/>
            <a:ext cx="7498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Branding where the eye falls</a:t>
            </a:r>
            <a:endParaRPr lang="en-US" sz="1500" dirty="0"/>
          </a:p>
        </p:txBody>
      </p:sp>
      <p:sp>
        <p:nvSpPr>
          <p:cNvPr id="14" name="Text 12"/>
          <p:cNvSpPr txBox="1"/>
          <p:nvPr/>
        </p:nvSpPr>
        <p:spPr>
          <a:xfrm>
            <a:off x="1188720" y="3154680"/>
            <a:ext cx="7498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The print sits on the handle, seen at every mouthful, so the brand is in the hand for the whole meal.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457200" y="3749040"/>
            <a:ext cx="502920" cy="502920"/>
          </a:xfrm>
          <a:prstGeom prst="ellipse">
            <a:avLst/>
          </a:prstGeom>
          <a:solidFill>
            <a:schemeClr val="tx2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457200" y="374904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4</a:t>
            </a:r>
            <a:endParaRPr lang="en-US" sz="1800" dirty="0"/>
          </a:p>
        </p:txBody>
      </p:sp>
      <p:sp>
        <p:nvSpPr>
          <p:cNvPr id="17" name="Text 15"/>
          <p:cNvSpPr txBox="1"/>
          <p:nvPr/>
        </p:nvSpPr>
        <p:spPr>
          <a:xfrm>
            <a:off x="1188720" y="3712464"/>
            <a:ext cx="7498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Use the Chinese New Year moment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1188720" y="4023360"/>
            <a:ext cx="7498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Chinese New Year falls in late January or February each year, and restaurants plan promotions in the weeks before, a natural reason to get in touch.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321040" y="4754880"/>
            <a:ext cx="36576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32004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Common questions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1097280"/>
            <a:ext cx="4023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tx2"/>
                </a:solidFill>
              </a:rPr>
              <a:t>Are both chopsticks printed?</a:t>
            </a:r>
            <a:endParaRPr lang="en-US" sz="13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1389888"/>
            <a:ext cx="40233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chemeClr val="tx1"/>
                </a:solidFill>
              </a:rPr>
              <a:t>Yes, there is a 7 x 66mm print area on each chopstick.</a:t>
            </a:r>
            <a:endParaRPr lang="en-US" sz="115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1993392"/>
            <a:ext cx="4023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tx2"/>
                </a:solidFill>
              </a:rPr>
              <a:t>What colours are available?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457200" y="2286000"/>
            <a:ext cx="40233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chemeClr val="tx1"/>
                </a:solidFill>
              </a:rPr>
              <a:t>White, Black, Red, Yellow, Blue, Green, Orange, Purple, and speckled white (recycled biodegradable).</a:t>
            </a:r>
            <a:endParaRPr lang="en-US" sz="1150" dirty="0"/>
          </a:p>
        </p:txBody>
      </p:sp>
      <p:sp>
        <p:nvSpPr>
          <p:cNvPr id="7" name="Text 5"/>
          <p:cNvSpPr txBox="1"/>
          <p:nvPr/>
        </p:nvSpPr>
        <p:spPr>
          <a:xfrm>
            <a:off x="457200" y="2889504"/>
            <a:ext cx="4023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tx2"/>
                </a:solidFill>
              </a:rPr>
              <a:t>Is a biodegradable option available?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457200" y="3182112"/>
            <a:ext cx="40233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chemeClr val="tx1"/>
                </a:solidFill>
              </a:rPr>
              <a:t>Yes, a recycled biodegradable option is available in speckled white.</a:t>
            </a:r>
            <a:endParaRPr lang="en-US" sz="1150" dirty="0"/>
          </a:p>
        </p:txBody>
      </p:sp>
      <p:sp>
        <p:nvSpPr>
          <p:cNvPr id="9" name="Text 7"/>
          <p:cNvSpPr txBox="1"/>
          <p:nvPr/>
        </p:nvSpPr>
        <p:spPr>
          <a:xfrm>
            <a:off x="457200" y="3785616"/>
            <a:ext cx="4023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tx2"/>
                </a:solidFill>
              </a:rPr>
              <a:t>Can a QR code be printed?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457200" y="4078224"/>
            <a:ext cx="40233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chemeClr val="tx1"/>
                </a:solidFill>
              </a:rPr>
              <a:t>Not recommended. QR codes need at least 10mm, wider than the 7mm print area.</a:t>
            </a:r>
            <a:endParaRPr lang="en-US" sz="1150" dirty="0"/>
          </a:p>
        </p:txBody>
      </p:sp>
      <p:sp>
        <p:nvSpPr>
          <p:cNvPr id="11" name="Text 9"/>
          <p:cNvSpPr txBox="1"/>
          <p:nvPr/>
        </p:nvSpPr>
        <p:spPr>
          <a:xfrm>
            <a:off x="4663440" y="1097280"/>
            <a:ext cx="4023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tx2"/>
                </a:solidFill>
              </a:rPr>
              <a:t>What is the minimum order?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4663440" y="1389888"/>
            <a:ext cx="40233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chemeClr val="tx1"/>
                </a:solidFill>
              </a:rPr>
              <a:t>50 units.</a:t>
            </a:r>
            <a:endParaRPr lang="en-US" sz="1150" dirty="0"/>
          </a:p>
        </p:txBody>
      </p:sp>
      <p:sp>
        <p:nvSpPr>
          <p:cNvPr id="13" name="Text 11"/>
          <p:cNvSpPr txBox="1"/>
          <p:nvPr/>
        </p:nvSpPr>
        <p:spPr>
          <a:xfrm>
            <a:off x="4663440" y="1993392"/>
            <a:ext cx="4023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tx2"/>
                </a:solidFill>
              </a:rPr>
              <a:t>Are they food safe?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4663440" y="2286000"/>
            <a:ext cx="40233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chemeClr val="tx1"/>
                </a:solidFill>
              </a:rPr>
              <a:t>Yes, they are food safe.</a:t>
            </a:r>
            <a:endParaRPr lang="en-US" sz="1150" dirty="0"/>
          </a:p>
        </p:txBody>
      </p:sp>
      <p:sp>
        <p:nvSpPr>
          <p:cNvPr id="15" name="Text 13"/>
          <p:cNvSpPr txBox="1"/>
          <p:nvPr/>
        </p:nvSpPr>
        <p:spPr>
          <a:xfrm>
            <a:off x="4663440" y="2889504"/>
            <a:ext cx="4023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tx2"/>
                </a:solidFill>
              </a:rPr>
              <a:t>What is the lead time?</a:t>
            </a:r>
            <a:endParaRPr lang="en-US" sz="1300" dirty="0"/>
          </a:p>
        </p:txBody>
      </p:sp>
      <p:sp>
        <p:nvSpPr>
          <p:cNvPr id="16" name="Text 14"/>
          <p:cNvSpPr txBox="1"/>
          <p:nvPr/>
        </p:nvSpPr>
        <p:spPr>
          <a:xfrm>
            <a:off x="4663440" y="3182112"/>
            <a:ext cx="40233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chemeClr val="tx1"/>
                </a:solidFill>
              </a:rPr>
              <a:t>Fast dispatch as standard.</a:t>
            </a:r>
            <a:endParaRPr lang="en-US" sz="1150" dirty="0"/>
          </a:p>
        </p:txBody>
      </p:sp>
      <p:sp>
        <p:nvSpPr>
          <p:cNvPr id="17" name="Text 15"/>
          <p:cNvSpPr txBox="1"/>
          <p:nvPr/>
        </p:nvSpPr>
        <p:spPr>
          <a:xfrm>
            <a:off x="4663440" y="3785616"/>
            <a:ext cx="4023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tx2"/>
                </a:solidFill>
              </a:rPr>
              <a:t>How are they packed?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4663440" y="4078224"/>
            <a:ext cx="40233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chemeClr val="tx1"/>
                </a:solidFill>
              </a:rPr>
              <a:t>In biodegradable clear bags, in quantities to suit the order size.</a:t>
            </a:r>
            <a:endParaRPr lang="en-US" sz="11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321040" y="4754880"/>
            <a:ext cx="36576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32004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Timing: Chinese New Year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105156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Chinese New Year falls in late January or February each year, and restaurants and hospitality brands plan promotions and table branding in the weeks leading up to it.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1508760" y="2514600"/>
            <a:ext cx="6126480" cy="0"/>
          </a:xfrm>
          <a:prstGeom prst="line">
            <a:avLst/>
          </a:prstGeom>
          <a:noFill/>
          <a:ln w="25400">
            <a:solidFill>
              <a:srgbClr val="BFBFBF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353312" y="2359152"/>
            <a:ext cx="310896" cy="310896"/>
          </a:xfrm>
          <a:prstGeom prst="ellipse">
            <a:avLst/>
          </a:prstGeom>
          <a:solidFill>
            <a:schemeClr val="tx2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502920" y="1874520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tx2"/>
                </a:solidFill>
              </a:rPr>
              <a:t>Autumn</a:t>
            </a:r>
            <a:endParaRPr lang="en-US" sz="1300" dirty="0"/>
          </a:p>
        </p:txBody>
      </p:sp>
      <p:sp>
        <p:nvSpPr>
          <p:cNvPr id="7" name="Text 5"/>
          <p:cNvSpPr txBox="1"/>
          <p:nvPr/>
        </p:nvSpPr>
        <p:spPr>
          <a:xfrm>
            <a:off x="502920" y="2834640"/>
            <a:ext cx="2011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Get listed</a:t>
            </a:r>
            <a:endParaRPr lang="en-US" sz="14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3154680"/>
            <a:ext cx="1920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dirty="0">
                <a:solidFill>
                  <a:schemeClr val="accent5"/>
                </a:solidFill>
              </a:rPr>
              <a:t>Add to your site, request samples and branded mock-ups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3395472" y="2359152"/>
            <a:ext cx="310896" cy="310896"/>
          </a:xfrm>
          <a:prstGeom prst="ellipse">
            <a:avLst/>
          </a:prstGeom>
          <a:solidFill>
            <a:schemeClr val="tx2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2545080" y="1874520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tx2"/>
                </a:solidFill>
              </a:rPr>
              <a:t>December</a:t>
            </a:r>
            <a:endParaRPr lang="en-US" sz="1300" dirty="0"/>
          </a:p>
        </p:txBody>
      </p:sp>
      <p:sp>
        <p:nvSpPr>
          <p:cNvPr id="11" name="Text 9"/>
          <p:cNvSpPr txBox="1"/>
          <p:nvPr/>
        </p:nvSpPr>
        <p:spPr>
          <a:xfrm>
            <a:off x="2545080" y="2834640"/>
            <a:ext cx="2011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Promote</a:t>
            </a:r>
            <a:endParaRPr lang="en-US" sz="1400" dirty="0"/>
          </a:p>
        </p:txBody>
      </p:sp>
      <p:sp>
        <p:nvSpPr>
          <p:cNvPr id="12" name="Text 10"/>
          <p:cNvSpPr txBox="1"/>
          <p:nvPr/>
        </p:nvSpPr>
        <p:spPr>
          <a:xfrm>
            <a:off x="2590800" y="3154680"/>
            <a:ext cx="1920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dirty="0">
                <a:solidFill>
                  <a:schemeClr val="accent5"/>
                </a:solidFill>
              </a:rPr>
              <a:t>Share product images and copy with restaurant customers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5437632" y="2359152"/>
            <a:ext cx="310896" cy="310896"/>
          </a:xfrm>
          <a:prstGeom prst="ellipse">
            <a:avLst/>
          </a:prstGeom>
          <a:solidFill>
            <a:schemeClr val="tx2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4587240" y="1874520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tx2"/>
                </a:solidFill>
              </a:rPr>
              <a:t>Early January</a:t>
            </a:r>
            <a:endParaRPr lang="en-US" sz="1300" dirty="0"/>
          </a:p>
        </p:txBody>
      </p:sp>
      <p:sp>
        <p:nvSpPr>
          <p:cNvPr id="15" name="Text 13"/>
          <p:cNvSpPr txBox="1"/>
          <p:nvPr/>
        </p:nvSpPr>
        <p:spPr>
          <a:xfrm>
            <a:off x="4587240" y="2834640"/>
            <a:ext cx="2011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Push for orders</a:t>
            </a:r>
            <a:endParaRPr lang="en-US" sz="1400" dirty="0"/>
          </a:p>
        </p:txBody>
      </p:sp>
      <p:sp>
        <p:nvSpPr>
          <p:cNvPr id="16" name="Text 14"/>
          <p:cNvSpPr txBox="1"/>
          <p:nvPr/>
        </p:nvSpPr>
        <p:spPr>
          <a:xfrm>
            <a:off x="4632960" y="3154680"/>
            <a:ext cx="1920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dirty="0">
                <a:solidFill>
                  <a:schemeClr val="accent5"/>
                </a:solidFill>
              </a:rPr>
              <a:t>Chinese New Year promotions are being finalised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7479792" y="2359152"/>
            <a:ext cx="310896" cy="310896"/>
          </a:xfrm>
          <a:prstGeom prst="ellipse">
            <a:avLst/>
          </a:prstGeom>
          <a:solidFill>
            <a:schemeClr val="accent3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629400" y="1874520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accent3"/>
                </a:solidFill>
              </a:rPr>
              <a:t>Jan / Feb</a:t>
            </a:r>
            <a:endParaRPr lang="en-US" sz="1300" dirty="0"/>
          </a:p>
        </p:txBody>
      </p:sp>
      <p:sp>
        <p:nvSpPr>
          <p:cNvPr id="19" name="Text 17"/>
          <p:cNvSpPr txBox="1"/>
          <p:nvPr/>
        </p:nvSpPr>
        <p:spPr>
          <a:xfrm>
            <a:off x="6629400" y="2834640"/>
            <a:ext cx="2011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Chinese New Year</a:t>
            </a:r>
            <a:endParaRPr lang="en-US" sz="1400" dirty="0"/>
          </a:p>
        </p:txBody>
      </p:sp>
      <p:sp>
        <p:nvSpPr>
          <p:cNvPr id="20" name="Text 18"/>
          <p:cNvSpPr txBox="1"/>
          <p:nvPr/>
        </p:nvSpPr>
        <p:spPr>
          <a:xfrm>
            <a:off x="6675120" y="3154680"/>
            <a:ext cx="1920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dirty="0">
                <a:solidFill>
                  <a:schemeClr val="accent5"/>
                </a:solidFill>
              </a:rPr>
              <a:t>Branded chopsticks on the table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321040" y="4754880"/>
            <a:ext cx="36576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1371600"/>
            <a:ext cx="80467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4400" b="1" dirty="0">
                <a:solidFill>
                  <a:schemeClr val="bg1"/>
                </a:solidFill>
              </a:rPr>
              <a:t>Getting started</a:t>
            </a:r>
            <a:endParaRPr lang="en-US" sz="44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548640" y="2697480"/>
            <a:ext cx="8046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1000"/>
              </a:spcAft>
              <a:buNone/>
            </a:pPr>
            <a:r>
              <a:rPr lang="en-US" sz="1800" dirty="0">
                <a:solidFill>
                  <a:schemeClr val="bg1"/>
                </a:solidFill>
              </a:rPr>
              <a:t>Samples and branded mock-ups are available on request, so customers can see their logo on the product before ordering.</a:t>
            </a:r>
            <a:endParaRPr lang="en-US" sz="1800" dirty="0"/>
          </a:p>
          <a:p>
            <a:pPr indent="0" marL="0">
              <a:spcAft>
                <a:spcPts val="1400"/>
              </a:spcAft>
              <a:buNone/>
            </a:pPr>
            <a:r>
              <a:rPr lang="en-US" sz="1800" dirty="0">
                <a:solidFill>
                  <a:schemeClr val="bg1"/>
                </a:solidFill>
              </a:rPr>
              <a:t>For pricing, samples or a mock-up, get in touch with our sales team.</a:t>
            </a:r>
            <a:endParaRPr lang="en-US" sz="1800" dirty="0"/>
          </a:p>
          <a:p>
            <a:pPr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[Your phone]  |  [Your email]  |  [Your website]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ales Guide">
  <a:themeElements>
    <a:clrScheme name="Sales Guide">
      <a:dk1>
        <a:srgbClr val="1A1A1A"/>
      </a:dk1>
      <a:lt1>
        <a:srgbClr val="FFFFFF"/>
      </a:lt1>
      <a:dk2>
        <a:srgbClr val="2E3A40"/>
      </a:dk2>
      <a:lt2>
        <a:srgbClr val="F1F3F4"/>
      </a:lt2>
      <a:accent1>
        <a:srgbClr val="2E3A40"/>
      </a:accent1>
      <a:accent2>
        <a:srgbClr val="5B7083"/>
      </a:accent2>
      <a:accent3>
        <a:srgbClr val="46606E"/>
      </a:accent3>
      <a:accent4>
        <a:srgbClr val="A3A3A3"/>
      </a:accent4>
      <a:accent5>
        <a:srgbClr val="5F5F5F"/>
      </a:accent5>
      <a:accent6>
        <a:srgbClr val="2E7D52"/>
      </a:accent6>
      <a:hlink>
        <a:srgbClr val="5B7083"/>
      </a:hlink>
      <a:folHlink>
        <a:srgbClr val="5B7083"/>
      </a:folHlink>
    </a:clrScheme>
    <a:fontScheme name="Sales Guid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Reusable Branded Chopsticks - Marketing and Sales Guide</dc:title>
  <dc:subject>PptxGenJS Presentation</dc:subject>
  <dc:creator>PptxGenJS</dc:creator>
  <cp:lastModifiedBy>PptxGenJS</cp:lastModifiedBy>
  <cp:revision>1</cp:revision>
  <dcterms:created xsi:type="dcterms:W3CDTF">2026-11-05T10:03:58Z</dcterms:created>
  <dcterms:modified xsi:type="dcterms:W3CDTF">2026-11-05T10:03:58Z</dcterms:modified>
</cp:coreProperties>
</file>